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8288000" cy="10287000"/>
  <p:notesSz cx="6858000" cy="9144000"/>
  <p:embeddedFontLst>
    <p:embeddedFont>
      <p:font typeface="Aileron Regular" pitchFamily="2" charset="77"/>
      <p:regular r:id="rId12"/>
    </p:embeddedFont>
    <p:embeddedFont>
      <p:font typeface="Alice" pitchFamily="2" charset="77"/>
      <p:regular r:id="rId13"/>
    </p:embeddedFont>
    <p:embeddedFont>
      <p:font typeface="Beautifully Delicious Script" pitchFamily="2" charset="77"/>
      <p:regular r:id="rId14"/>
    </p:embeddedFont>
    <p:embeddedFont>
      <p:font typeface="Bodoni FLF Italics" panose="02000603090000090003" pitchFamily="2" charset="0"/>
      <p:regular r:id="rId15"/>
      <p:italic r:id="rId16"/>
    </p:embeddedFont>
    <p:embeddedFont>
      <p:font typeface="Calibri" panose="020F0502020204030204" pitchFamily="34" charset="0"/>
      <p:regular r:id="rId17"/>
      <p:bold r:id="rId18"/>
      <p:italic r:id="rId19"/>
      <p:boldItalic r:id="rId20"/>
    </p:embeddedFont>
    <p:embeddedFont>
      <p:font typeface="Canva Sans" panose="020B0503030501040103" pitchFamily="34" charset="0"/>
      <p:regular r:id="rId21"/>
    </p:embeddedFont>
    <p:embeddedFont>
      <p:font typeface="Dream Avenue" panose="02000503000000020004" pitchFamily="2" charset="77"/>
      <p:regular r:id="rId22"/>
    </p:embeddedFont>
    <p:embeddedFont>
      <p:font typeface="Garet" pitchFamily="2" charset="77"/>
      <p:regular r:id="rId23"/>
    </p:embeddedFont>
    <p:embeddedFont>
      <p:font typeface="IBM Plex Sans Condensed Bold" panose="020B0806050203000203" pitchFamily="34" charset="77"/>
      <p:regular r:id="rId24"/>
      <p:bold r:id="rId25"/>
    </p:embeddedFont>
    <p:embeddedFont>
      <p:font typeface="IBM Plex Sans Condensed Bold Italics" panose="020B0806050203000203" pitchFamily="34" charset="77"/>
      <p:regular r:id="rId26"/>
      <p:bold r:id="rId27"/>
      <p:italic r:id="rId28"/>
      <p:boldItalic r:id="rId29"/>
    </p:embeddedFont>
    <p:embeddedFont>
      <p:font typeface="Open Sans Light" panose="020B0306030504020204" pitchFamily="34" charset="0"/>
      <p:regular r:id="rId30"/>
      <p:italic r:id="rId31"/>
    </p:embeddedFont>
    <p:embeddedFont>
      <p:font typeface="The Seasons Light" pitchFamily="2" charset="77"/>
      <p:regular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720" autoAdjust="0"/>
    <p:restoredTop sz="94631" autoAdjust="0"/>
  </p:normalViewPr>
  <p:slideViewPr>
    <p:cSldViewPr>
      <p:cViewPr varScale="1">
        <p:scale>
          <a:sx n="130" d="100"/>
          <a:sy n="130" d="100"/>
        </p:scale>
        <p:origin x="1032" y="2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font" Target="fonts/font15.fntdata"/><Relationship Id="rId3" Type="http://schemas.openxmlformats.org/officeDocument/2006/relationships/slide" Target="slides/slide2.xml"/><Relationship Id="rId21" Type="http://schemas.openxmlformats.org/officeDocument/2006/relationships/font" Target="fonts/font10.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font" Target="fonts/font14.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29" Type="http://schemas.openxmlformats.org/officeDocument/2006/relationships/font" Target="fonts/font1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3.fntdata"/><Relationship Id="rId32" Type="http://schemas.openxmlformats.org/officeDocument/2006/relationships/font" Target="fonts/font21.fntdata"/><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font" Target="fonts/font17.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8.fntdata"/><Relationship Id="rId31" Type="http://schemas.openxmlformats.org/officeDocument/2006/relationships/font" Target="fonts/font2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font" Target="fonts/font16.fntdata"/><Relationship Id="rId30" Type="http://schemas.openxmlformats.org/officeDocument/2006/relationships/font" Target="fonts/font19.fntdata"/><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8/17/23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8/17/23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8/17/23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8/17/23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8/17/23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8/17/23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www.ssa.gov/OACT/COLA/colaseries.html" TargetMode="External"/><Relationship Id="rId2" Type="http://schemas.openxmlformats.org/officeDocument/2006/relationships/hyperlink" Target="http://www.businessinsider.com/richest-people-household-staff-salary-new-york-city-2017-12/" TargetMode="External"/><Relationship Id="rId1" Type="http://schemas.openxmlformats.org/officeDocument/2006/relationships/slideLayout" Target="../slideLayouts/slideLayout7.xml"/><Relationship Id="rId4" Type="http://schemas.openxmlformats.org/officeDocument/2006/relationships/hyperlink" Target="https://www.in2013dollars.com/"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4EADB"/>
        </a:solidFill>
        <a:effectLst/>
      </p:bgPr>
    </p:bg>
    <p:spTree>
      <p:nvGrpSpPr>
        <p:cNvPr id="1" name=""/>
        <p:cNvGrpSpPr/>
        <p:nvPr/>
      </p:nvGrpSpPr>
      <p:grpSpPr>
        <a:xfrm>
          <a:off x="0" y="0"/>
          <a:ext cx="0" cy="0"/>
          <a:chOff x="0" y="0"/>
          <a:chExt cx="0" cy="0"/>
        </a:xfrm>
      </p:grpSpPr>
      <p:sp>
        <p:nvSpPr>
          <p:cNvPr id="2" name="TextBox 2"/>
          <p:cNvSpPr txBox="1"/>
          <p:nvPr/>
        </p:nvSpPr>
        <p:spPr>
          <a:xfrm>
            <a:off x="4171284" y="4471049"/>
            <a:ext cx="9945432" cy="1543050"/>
          </a:xfrm>
          <a:prstGeom prst="rect">
            <a:avLst/>
          </a:prstGeom>
        </p:spPr>
        <p:txBody>
          <a:bodyPr lIns="0" tIns="0" rIns="0" bIns="0" rtlCol="0" anchor="t">
            <a:spAutoFit/>
          </a:bodyPr>
          <a:lstStyle/>
          <a:p>
            <a:pPr algn="ctr">
              <a:lnSpc>
                <a:spcPts val="11519"/>
              </a:lnSpc>
            </a:pPr>
            <a:r>
              <a:rPr lang="en-US" sz="9600">
                <a:solidFill>
                  <a:srgbClr val="271905"/>
                </a:solidFill>
                <a:latin typeface="Bodoni FLF Italics"/>
              </a:rPr>
              <a:t>Managers Network</a:t>
            </a:r>
          </a:p>
        </p:txBody>
      </p:sp>
      <p:grpSp>
        <p:nvGrpSpPr>
          <p:cNvPr id="3" name="Group 3"/>
          <p:cNvGrpSpPr/>
          <p:nvPr/>
        </p:nvGrpSpPr>
        <p:grpSpPr>
          <a:xfrm>
            <a:off x="14875708" y="-2383592"/>
            <a:ext cx="4767184" cy="4767184"/>
            <a:chOff x="0" y="0"/>
            <a:chExt cx="812800" cy="812800"/>
          </a:xfrm>
        </p:grpSpPr>
        <p:sp>
          <p:nvSpPr>
            <p:cNvPr id="4" name="Freeform 4"/>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67D55"/>
            </a:solidFill>
          </p:spPr>
        </p:sp>
        <p:sp>
          <p:nvSpPr>
            <p:cNvPr id="5" name="TextBox 5"/>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3747083" y="6696061"/>
            <a:ext cx="10793833" cy="1405890"/>
          </a:xfrm>
          <a:prstGeom prst="rect">
            <a:avLst/>
          </a:prstGeom>
        </p:spPr>
        <p:txBody>
          <a:bodyPr lIns="0" tIns="0" rIns="0" bIns="0" rtlCol="0" anchor="t">
            <a:spAutoFit/>
          </a:bodyPr>
          <a:lstStyle/>
          <a:p>
            <a:pPr algn="ctr">
              <a:lnSpc>
                <a:spcPts val="3600"/>
              </a:lnSpc>
            </a:pPr>
            <a:r>
              <a:rPr lang="en-US" sz="3600">
                <a:solidFill>
                  <a:srgbClr val="271905"/>
                </a:solidFill>
                <a:latin typeface="Alice"/>
              </a:rPr>
              <a:t>The House Manager’s Network was found under the belief that the future of humanity starts at the place closest to the heart, the home.</a:t>
            </a:r>
          </a:p>
        </p:txBody>
      </p:sp>
      <p:sp>
        <p:nvSpPr>
          <p:cNvPr id="7" name="TextBox 7"/>
          <p:cNvSpPr txBox="1"/>
          <p:nvPr/>
        </p:nvSpPr>
        <p:spPr>
          <a:xfrm>
            <a:off x="5451107" y="3209911"/>
            <a:ext cx="7385786" cy="1571625"/>
          </a:xfrm>
          <a:prstGeom prst="rect">
            <a:avLst/>
          </a:prstGeom>
        </p:spPr>
        <p:txBody>
          <a:bodyPr lIns="0" tIns="0" rIns="0" bIns="0" rtlCol="0" anchor="t">
            <a:spAutoFit/>
          </a:bodyPr>
          <a:lstStyle/>
          <a:p>
            <a:pPr algn="ctr">
              <a:lnSpc>
                <a:spcPts val="12239"/>
              </a:lnSpc>
            </a:pPr>
            <a:r>
              <a:rPr lang="en-US" sz="10199">
                <a:solidFill>
                  <a:srgbClr val="271905"/>
                </a:solidFill>
                <a:latin typeface="Alice"/>
              </a:rPr>
              <a:t>HOUSE</a:t>
            </a:r>
          </a:p>
        </p:txBody>
      </p:sp>
      <p:grpSp>
        <p:nvGrpSpPr>
          <p:cNvPr id="8" name="Group 8"/>
          <p:cNvGrpSpPr/>
          <p:nvPr/>
        </p:nvGrpSpPr>
        <p:grpSpPr>
          <a:xfrm>
            <a:off x="1363492" y="8746101"/>
            <a:ext cx="3521040" cy="3521040"/>
            <a:chOff x="0" y="0"/>
            <a:chExt cx="812800" cy="812800"/>
          </a:xfrm>
        </p:grpSpPr>
        <p:sp>
          <p:nvSpPr>
            <p:cNvPr id="9" name="Freeform 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4A2E26"/>
            </a:solidFill>
          </p:spPr>
        </p:sp>
        <p:sp>
          <p:nvSpPr>
            <p:cNvPr id="10" name="TextBox 10"/>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11" name="AutoShape 11"/>
          <p:cNvSpPr/>
          <p:nvPr/>
        </p:nvSpPr>
        <p:spPr>
          <a:xfrm>
            <a:off x="12074567" y="9277350"/>
            <a:ext cx="7301385" cy="0"/>
          </a:xfrm>
          <a:prstGeom prst="line">
            <a:avLst/>
          </a:prstGeom>
          <a:ln w="38100" cap="flat">
            <a:solidFill>
              <a:srgbClr val="967D55"/>
            </a:solidFill>
            <a:prstDash val="solid"/>
            <a:headEnd type="none" w="sm" len="sm"/>
            <a:tailEnd type="none" w="sm" len="sm"/>
          </a:ln>
        </p:spPr>
      </p:sp>
      <p:sp>
        <p:nvSpPr>
          <p:cNvPr id="12" name="TextBox 12"/>
          <p:cNvSpPr txBox="1"/>
          <p:nvPr/>
        </p:nvSpPr>
        <p:spPr>
          <a:xfrm>
            <a:off x="5835216" y="9094153"/>
            <a:ext cx="6617568" cy="375920"/>
          </a:xfrm>
          <a:prstGeom prst="rect">
            <a:avLst/>
          </a:prstGeom>
        </p:spPr>
        <p:txBody>
          <a:bodyPr lIns="0" tIns="0" rIns="0" bIns="0" rtlCol="0" anchor="t">
            <a:spAutoFit/>
          </a:bodyPr>
          <a:lstStyle/>
          <a:p>
            <a:pPr algn="ctr">
              <a:lnSpc>
                <a:spcPts val="2799"/>
              </a:lnSpc>
            </a:pPr>
            <a:r>
              <a:rPr lang="en-US" sz="2799">
                <a:solidFill>
                  <a:srgbClr val="271905"/>
                </a:solidFill>
                <a:latin typeface="Alice"/>
              </a:rPr>
              <a:t>www.housemanagersnetwork.com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967D55"/>
        </a:solidFill>
        <a:effectLst/>
      </p:bgPr>
    </p:bg>
    <p:spTree>
      <p:nvGrpSpPr>
        <p:cNvPr id="1" name=""/>
        <p:cNvGrpSpPr/>
        <p:nvPr/>
      </p:nvGrpSpPr>
      <p:grpSpPr>
        <a:xfrm>
          <a:off x="0" y="0"/>
          <a:ext cx="0" cy="0"/>
          <a:chOff x="0" y="0"/>
          <a:chExt cx="0" cy="0"/>
        </a:xfrm>
      </p:grpSpPr>
      <p:grpSp>
        <p:nvGrpSpPr>
          <p:cNvPr id="2" name="Group 2"/>
          <p:cNvGrpSpPr/>
          <p:nvPr/>
        </p:nvGrpSpPr>
        <p:grpSpPr>
          <a:xfrm>
            <a:off x="-232321" y="-271041"/>
            <a:ext cx="18791362" cy="5968303"/>
            <a:chOff x="0" y="0"/>
            <a:chExt cx="25055149" cy="7957738"/>
          </a:xfrm>
        </p:grpSpPr>
        <p:pic>
          <p:nvPicPr>
            <p:cNvPr id="3" name="Picture 3"/>
            <p:cNvPicPr>
              <a:picLocks noChangeAspect="1"/>
            </p:cNvPicPr>
            <p:nvPr/>
          </p:nvPicPr>
          <p:blipFill>
            <a:blip r:embed="rId2"/>
            <a:srcRect t="26179" b="26179"/>
            <a:stretch>
              <a:fillRect/>
            </a:stretch>
          </p:blipFill>
          <p:spPr>
            <a:xfrm>
              <a:off x="0" y="0"/>
              <a:ext cx="25055149" cy="7957738"/>
            </a:xfrm>
            <a:prstGeom prst="rect">
              <a:avLst/>
            </a:prstGeom>
          </p:spPr>
        </p:pic>
      </p:grpSp>
      <p:sp>
        <p:nvSpPr>
          <p:cNvPr id="4" name="AutoShape 4"/>
          <p:cNvSpPr/>
          <p:nvPr/>
        </p:nvSpPr>
        <p:spPr>
          <a:xfrm>
            <a:off x="11848359" y="9489122"/>
            <a:ext cx="7301385" cy="0"/>
          </a:xfrm>
          <a:prstGeom prst="line">
            <a:avLst/>
          </a:prstGeom>
          <a:ln w="38100" cap="flat">
            <a:solidFill>
              <a:srgbClr val="F4EADB"/>
            </a:solidFill>
            <a:prstDash val="solid"/>
            <a:headEnd type="none" w="sm" len="sm"/>
            <a:tailEnd type="none" w="sm" len="sm"/>
          </a:ln>
        </p:spPr>
      </p:sp>
      <p:grpSp>
        <p:nvGrpSpPr>
          <p:cNvPr id="5" name="Group 5"/>
          <p:cNvGrpSpPr/>
          <p:nvPr/>
        </p:nvGrpSpPr>
        <p:grpSpPr>
          <a:xfrm>
            <a:off x="1363492" y="8746101"/>
            <a:ext cx="3521040" cy="3521040"/>
            <a:chOff x="0" y="0"/>
            <a:chExt cx="812800" cy="812800"/>
          </a:xfrm>
        </p:grpSpPr>
        <p:sp>
          <p:nvSpPr>
            <p:cNvPr id="6" name="Freeform 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DDBC8A"/>
            </a:solidFill>
          </p:spPr>
        </p:sp>
        <p:sp>
          <p:nvSpPr>
            <p:cNvPr id="7" name="TextBox 7"/>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sp>
        <p:nvSpPr>
          <p:cNvPr id="8" name="TextBox 8"/>
          <p:cNvSpPr txBox="1"/>
          <p:nvPr/>
        </p:nvSpPr>
        <p:spPr>
          <a:xfrm>
            <a:off x="1447800" y="6080066"/>
            <a:ext cx="15011399" cy="2205732"/>
          </a:xfrm>
          <a:prstGeom prst="rect">
            <a:avLst/>
          </a:prstGeom>
        </p:spPr>
        <p:txBody>
          <a:bodyPr wrap="square" lIns="0" tIns="0" rIns="0" bIns="0" rtlCol="0" anchor="t">
            <a:spAutoFit/>
          </a:bodyPr>
          <a:lstStyle/>
          <a:p>
            <a:pPr algn="ctr">
              <a:lnSpc>
                <a:spcPts val="8640"/>
              </a:lnSpc>
            </a:pPr>
            <a:r>
              <a:rPr lang="en-US" sz="7200" dirty="0">
                <a:solidFill>
                  <a:srgbClr val="F4EADB"/>
                </a:solidFill>
                <a:latin typeface="Bodoni FLF Italics"/>
              </a:rPr>
              <a:t>Contact Us Today!</a:t>
            </a:r>
          </a:p>
          <a:p>
            <a:pPr algn="ctr">
              <a:lnSpc>
                <a:spcPts val="8640"/>
              </a:lnSpc>
            </a:pPr>
            <a:r>
              <a:rPr lang="en-US" sz="7200" dirty="0">
                <a:solidFill>
                  <a:srgbClr val="F4EADB"/>
                </a:solidFill>
                <a:latin typeface="Bodoni FLF Italics"/>
              </a:rPr>
              <a:t> 1844-424-4901 or 1844-Nanny01</a:t>
            </a:r>
          </a:p>
        </p:txBody>
      </p:sp>
      <p:sp>
        <p:nvSpPr>
          <p:cNvPr id="9" name="TextBox 9"/>
          <p:cNvSpPr txBox="1"/>
          <p:nvPr/>
        </p:nvSpPr>
        <p:spPr>
          <a:xfrm>
            <a:off x="4285503" y="8285798"/>
            <a:ext cx="9690350" cy="461665"/>
          </a:xfrm>
          <a:prstGeom prst="rect">
            <a:avLst/>
          </a:prstGeom>
        </p:spPr>
        <p:txBody>
          <a:bodyPr wrap="square" lIns="0" tIns="0" rIns="0" bIns="0" rtlCol="0" anchor="t">
            <a:spAutoFit/>
          </a:bodyPr>
          <a:lstStyle/>
          <a:p>
            <a:pPr algn="ctr">
              <a:lnSpc>
                <a:spcPts val="3600"/>
              </a:lnSpc>
            </a:pPr>
            <a:r>
              <a:rPr lang="en-US" sz="3600" dirty="0">
                <a:solidFill>
                  <a:srgbClr val="F4EADB"/>
                </a:solidFill>
                <a:latin typeface="Alice"/>
              </a:rPr>
              <a:t>All your domestic and estate needs in one place</a:t>
            </a:r>
          </a:p>
        </p:txBody>
      </p:sp>
      <p:sp>
        <p:nvSpPr>
          <p:cNvPr id="10" name="TextBox 10"/>
          <p:cNvSpPr txBox="1"/>
          <p:nvPr/>
        </p:nvSpPr>
        <p:spPr>
          <a:xfrm>
            <a:off x="5835216" y="9094153"/>
            <a:ext cx="6617568" cy="375920"/>
          </a:xfrm>
          <a:prstGeom prst="rect">
            <a:avLst/>
          </a:prstGeom>
        </p:spPr>
        <p:txBody>
          <a:bodyPr lIns="0" tIns="0" rIns="0" bIns="0" rtlCol="0" anchor="t">
            <a:spAutoFit/>
          </a:bodyPr>
          <a:lstStyle/>
          <a:p>
            <a:pPr algn="ctr">
              <a:lnSpc>
                <a:spcPts val="2799"/>
              </a:lnSpc>
            </a:pPr>
            <a:r>
              <a:rPr lang="en-US" sz="2799">
                <a:solidFill>
                  <a:srgbClr val="967D55"/>
                </a:solidFill>
                <a:latin typeface="Alice"/>
              </a:rPr>
              <a:t>reallygreatsite.com</a:t>
            </a:r>
          </a:p>
        </p:txBody>
      </p:sp>
      <p:sp>
        <p:nvSpPr>
          <p:cNvPr id="11" name="TextBox 11"/>
          <p:cNvSpPr txBox="1"/>
          <p:nvPr/>
        </p:nvSpPr>
        <p:spPr>
          <a:xfrm>
            <a:off x="4285503" y="9031605"/>
            <a:ext cx="9716994" cy="375920"/>
          </a:xfrm>
          <a:prstGeom prst="rect">
            <a:avLst/>
          </a:prstGeom>
        </p:spPr>
        <p:txBody>
          <a:bodyPr lIns="0" tIns="0" rIns="0" bIns="0" rtlCol="0" anchor="t">
            <a:spAutoFit/>
          </a:bodyPr>
          <a:lstStyle/>
          <a:p>
            <a:pPr algn="ctr">
              <a:lnSpc>
                <a:spcPts val="2799"/>
              </a:lnSpc>
            </a:pPr>
            <a:r>
              <a:rPr lang="en-US" sz="2799">
                <a:solidFill>
                  <a:srgbClr val="F4EADB"/>
                </a:solidFill>
                <a:latin typeface="Alice"/>
              </a:rPr>
              <a:t>www.housemanagersnetwork.com</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4EADB"/>
        </a:solidFill>
        <a:effectLst/>
      </p:bgPr>
    </p:bg>
    <p:spTree>
      <p:nvGrpSpPr>
        <p:cNvPr id="1" name=""/>
        <p:cNvGrpSpPr/>
        <p:nvPr/>
      </p:nvGrpSpPr>
      <p:grpSpPr>
        <a:xfrm>
          <a:off x="0" y="0"/>
          <a:ext cx="0" cy="0"/>
          <a:chOff x="0" y="0"/>
          <a:chExt cx="0" cy="0"/>
        </a:xfrm>
      </p:grpSpPr>
      <p:sp>
        <p:nvSpPr>
          <p:cNvPr id="2" name="AutoShape 2"/>
          <p:cNvSpPr/>
          <p:nvPr/>
        </p:nvSpPr>
        <p:spPr>
          <a:xfrm>
            <a:off x="9780663" y="9239250"/>
            <a:ext cx="8507337" cy="0"/>
          </a:xfrm>
          <a:prstGeom prst="line">
            <a:avLst/>
          </a:prstGeom>
          <a:ln w="38100" cap="flat">
            <a:solidFill>
              <a:srgbClr val="967D55"/>
            </a:solidFill>
            <a:prstDash val="solid"/>
            <a:headEnd type="none" w="sm" len="sm"/>
            <a:tailEnd type="none" w="sm" len="sm"/>
          </a:ln>
        </p:spPr>
      </p:sp>
      <p:sp>
        <p:nvSpPr>
          <p:cNvPr id="3" name="TextBox 3"/>
          <p:cNvSpPr txBox="1"/>
          <p:nvPr/>
        </p:nvSpPr>
        <p:spPr>
          <a:xfrm>
            <a:off x="8298068" y="9094153"/>
            <a:ext cx="1691865" cy="375920"/>
          </a:xfrm>
          <a:prstGeom prst="rect">
            <a:avLst/>
          </a:prstGeom>
        </p:spPr>
        <p:txBody>
          <a:bodyPr lIns="0" tIns="0" rIns="0" bIns="0" rtlCol="0" anchor="t">
            <a:spAutoFit/>
          </a:bodyPr>
          <a:lstStyle/>
          <a:p>
            <a:pPr algn="ctr">
              <a:lnSpc>
                <a:spcPts val="2799"/>
              </a:lnSpc>
            </a:pPr>
            <a:r>
              <a:rPr lang="en-US" sz="2799">
                <a:solidFill>
                  <a:srgbClr val="967D55"/>
                </a:solidFill>
                <a:latin typeface="Alice"/>
              </a:rPr>
              <a:t>01</a:t>
            </a:r>
          </a:p>
        </p:txBody>
      </p:sp>
      <p:sp>
        <p:nvSpPr>
          <p:cNvPr id="4" name="AutoShape 4"/>
          <p:cNvSpPr/>
          <p:nvPr/>
        </p:nvSpPr>
        <p:spPr>
          <a:xfrm>
            <a:off x="58478" y="9258300"/>
            <a:ext cx="8507337" cy="0"/>
          </a:xfrm>
          <a:prstGeom prst="line">
            <a:avLst/>
          </a:prstGeom>
          <a:ln w="38100" cap="flat">
            <a:solidFill>
              <a:srgbClr val="967D55"/>
            </a:solidFill>
            <a:prstDash val="solid"/>
            <a:headEnd type="none" w="sm" len="sm"/>
            <a:tailEnd type="none" w="sm" len="sm"/>
          </a:ln>
        </p:spPr>
      </p:sp>
      <p:grpSp>
        <p:nvGrpSpPr>
          <p:cNvPr id="5" name="Group 5"/>
          <p:cNvGrpSpPr/>
          <p:nvPr/>
        </p:nvGrpSpPr>
        <p:grpSpPr>
          <a:xfrm>
            <a:off x="15999886" y="8056880"/>
            <a:ext cx="2712720" cy="2712720"/>
            <a:chOff x="0" y="0"/>
            <a:chExt cx="812800" cy="812800"/>
          </a:xfrm>
        </p:grpSpPr>
        <p:sp>
          <p:nvSpPr>
            <p:cNvPr id="6" name="Freeform 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67D55"/>
            </a:solidFill>
          </p:spPr>
        </p:sp>
        <p:sp>
          <p:nvSpPr>
            <p:cNvPr id="7" name="TextBox 7"/>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731820" y="-930219"/>
            <a:ext cx="3521040" cy="3521040"/>
            <a:chOff x="0" y="0"/>
            <a:chExt cx="812800" cy="812800"/>
          </a:xfrm>
        </p:grpSpPr>
        <p:sp>
          <p:nvSpPr>
            <p:cNvPr id="9" name="Freeform 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DDBC8A"/>
            </a:solidFill>
          </p:spPr>
        </p:sp>
        <p:sp>
          <p:nvSpPr>
            <p:cNvPr id="10" name="TextBox 10"/>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2770855" y="466652"/>
            <a:ext cx="12505225" cy="8229600"/>
            <a:chOff x="0" y="0"/>
            <a:chExt cx="3293557" cy="2167467"/>
          </a:xfrm>
        </p:grpSpPr>
        <p:sp>
          <p:nvSpPr>
            <p:cNvPr id="12" name="Freeform 12"/>
            <p:cNvSpPr/>
            <p:nvPr/>
          </p:nvSpPr>
          <p:spPr>
            <a:xfrm>
              <a:off x="0" y="0"/>
              <a:ext cx="3293557" cy="2167467"/>
            </a:xfrm>
            <a:custGeom>
              <a:avLst/>
              <a:gdLst/>
              <a:ahLst/>
              <a:cxnLst/>
              <a:rect l="l" t="t" r="r" b="b"/>
              <a:pathLst>
                <a:path w="3293557" h="2167467">
                  <a:moveTo>
                    <a:pt x="0" y="0"/>
                  </a:moveTo>
                  <a:lnTo>
                    <a:pt x="3293557" y="0"/>
                  </a:lnTo>
                  <a:lnTo>
                    <a:pt x="3293557" y="2167467"/>
                  </a:lnTo>
                  <a:lnTo>
                    <a:pt x="0" y="2167467"/>
                  </a:lnTo>
                  <a:close/>
                </a:path>
              </a:pathLst>
            </a:custGeom>
            <a:solidFill>
              <a:srgbClr val="F7ECDE"/>
            </a:solidFill>
          </p:spPr>
        </p:sp>
        <p:sp>
          <p:nvSpPr>
            <p:cNvPr id="13" name="TextBox 13"/>
            <p:cNvSpPr txBox="1"/>
            <p:nvPr/>
          </p:nvSpPr>
          <p:spPr>
            <a:xfrm>
              <a:off x="0" y="-104775"/>
              <a:ext cx="812800" cy="917575"/>
            </a:xfrm>
            <a:prstGeom prst="rect">
              <a:avLst/>
            </a:prstGeom>
          </p:spPr>
          <p:txBody>
            <a:bodyPr lIns="50800" tIns="50800" rIns="50800" bIns="50800" rtlCol="0" anchor="ctr"/>
            <a:lstStyle/>
            <a:p>
              <a:pPr algn="ctr">
                <a:lnSpc>
                  <a:spcPts val="4160"/>
                </a:lnSpc>
              </a:pPr>
              <a:endParaRPr/>
            </a:p>
          </p:txBody>
        </p:sp>
      </p:grpSp>
      <p:sp>
        <p:nvSpPr>
          <p:cNvPr id="14" name="Freeform 14"/>
          <p:cNvSpPr/>
          <p:nvPr/>
        </p:nvSpPr>
        <p:spPr>
          <a:xfrm>
            <a:off x="436251" y="1716332"/>
            <a:ext cx="5545750" cy="6492240"/>
          </a:xfrm>
          <a:custGeom>
            <a:avLst/>
            <a:gdLst/>
            <a:ahLst/>
            <a:cxnLst/>
            <a:rect l="l" t="t" r="r" b="b"/>
            <a:pathLst>
              <a:path w="5545750" h="6492240">
                <a:moveTo>
                  <a:pt x="0" y="0"/>
                </a:moveTo>
                <a:lnTo>
                  <a:pt x="5545750" y="0"/>
                </a:lnTo>
                <a:lnTo>
                  <a:pt x="5545750" y="6492240"/>
                </a:lnTo>
                <a:lnTo>
                  <a:pt x="0" y="6492240"/>
                </a:lnTo>
                <a:lnTo>
                  <a:pt x="0" y="0"/>
                </a:lnTo>
                <a:close/>
              </a:path>
            </a:pathLst>
          </a:custGeom>
          <a:blipFill>
            <a:blip r:embed="rId2"/>
            <a:stretch>
              <a:fillRect l="-37855" r="-37855"/>
            </a:stretch>
          </a:blipFill>
        </p:spPr>
      </p:sp>
      <p:sp>
        <p:nvSpPr>
          <p:cNvPr id="15" name="TextBox 15"/>
          <p:cNvSpPr txBox="1"/>
          <p:nvPr/>
        </p:nvSpPr>
        <p:spPr>
          <a:xfrm>
            <a:off x="7359233" y="1324189"/>
            <a:ext cx="8863747" cy="6796732"/>
          </a:xfrm>
          <a:prstGeom prst="rect">
            <a:avLst/>
          </a:prstGeom>
        </p:spPr>
        <p:txBody>
          <a:bodyPr lIns="0" tIns="0" rIns="0" bIns="0" rtlCol="0" anchor="t">
            <a:spAutoFit/>
          </a:bodyPr>
          <a:lstStyle/>
          <a:p>
            <a:pPr algn="just">
              <a:lnSpc>
                <a:spcPts val="3219"/>
              </a:lnSpc>
            </a:pPr>
            <a:r>
              <a:rPr lang="en-US" sz="2299" dirty="0">
                <a:solidFill>
                  <a:srgbClr val="000000"/>
                </a:solidFill>
                <a:latin typeface="Open Sans Light"/>
              </a:rPr>
              <a:t>After 20 years in the private domestic sector, I realized my true passion is helping others. The satisfaction of receiving gratitude from families whose lives I've touched and supporting nannies and domestic staff overcome personal barriers to secure fulfilling roles has filled me with gratitude and strength. My leadership experience and love for HR allowed me to appreciate the positive impact I can make on people's lives in the private domestic sector. </a:t>
            </a:r>
          </a:p>
          <a:p>
            <a:pPr algn="just">
              <a:lnSpc>
                <a:spcPts val="3219"/>
              </a:lnSpc>
            </a:pPr>
            <a:endParaRPr lang="en-US" sz="2299" dirty="0">
              <a:solidFill>
                <a:srgbClr val="000000"/>
              </a:solidFill>
              <a:latin typeface="Open Sans Light"/>
            </a:endParaRPr>
          </a:p>
          <a:p>
            <a:pPr algn="just">
              <a:lnSpc>
                <a:spcPts val="3219"/>
              </a:lnSpc>
            </a:pPr>
            <a:r>
              <a:rPr lang="en-US" sz="2299" dirty="0">
                <a:solidFill>
                  <a:srgbClr val="000000"/>
                </a:solidFill>
                <a:latin typeface="Open Sans Light"/>
              </a:rPr>
              <a:t>This realization led me to establish the House Managers Network (HMN), a premier private service placement agency. With HMN, I aim to connect professional private talent with families in the USA and Puerto Rico, using my expertise and inner strength to make a meaningful difference. I'm dedicated to guiding individuals in transforming their life's journey while aligning with my own passion and values.</a:t>
            </a:r>
          </a:p>
          <a:p>
            <a:pPr algn="just">
              <a:lnSpc>
                <a:spcPts val="2520"/>
              </a:lnSpc>
            </a:pPr>
            <a:endParaRPr lang="en-US" sz="2299" dirty="0">
              <a:solidFill>
                <a:srgbClr val="000000"/>
              </a:solidFill>
              <a:latin typeface="Open Sans Light"/>
            </a:endParaRPr>
          </a:p>
          <a:p>
            <a:pPr algn="just">
              <a:lnSpc>
                <a:spcPts val="2520"/>
              </a:lnSpc>
              <a:spcBef>
                <a:spcPct val="0"/>
              </a:spcBef>
            </a:pPr>
            <a:endParaRPr lang="en-US" sz="2299" dirty="0">
              <a:solidFill>
                <a:srgbClr val="000000"/>
              </a:solidFill>
              <a:latin typeface="Open Sans Light"/>
            </a:endParaRPr>
          </a:p>
        </p:txBody>
      </p:sp>
      <p:sp>
        <p:nvSpPr>
          <p:cNvPr id="16" name="TextBox 16"/>
          <p:cNvSpPr txBox="1"/>
          <p:nvPr/>
        </p:nvSpPr>
        <p:spPr>
          <a:xfrm>
            <a:off x="1194538" y="462462"/>
            <a:ext cx="6235219" cy="909352"/>
          </a:xfrm>
          <a:prstGeom prst="rect">
            <a:avLst/>
          </a:prstGeom>
        </p:spPr>
        <p:txBody>
          <a:bodyPr lIns="0" tIns="0" rIns="0" bIns="0" rtlCol="0" anchor="t">
            <a:spAutoFit/>
          </a:bodyPr>
          <a:lstStyle/>
          <a:p>
            <a:pPr>
              <a:lnSpc>
                <a:spcPts val="6717"/>
              </a:lnSpc>
            </a:pPr>
            <a:r>
              <a:rPr lang="en-US" sz="6717" spc="1343">
                <a:solidFill>
                  <a:srgbClr val="B6967A"/>
                </a:solidFill>
                <a:latin typeface="The Seasons Light"/>
              </a:rPr>
              <a:t>OUR STORY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967D55"/>
        </a:solidFill>
        <a:effectLst/>
      </p:bgPr>
    </p:bg>
    <p:spTree>
      <p:nvGrpSpPr>
        <p:cNvPr id="1" name=""/>
        <p:cNvGrpSpPr/>
        <p:nvPr/>
      </p:nvGrpSpPr>
      <p:grpSpPr>
        <a:xfrm>
          <a:off x="0" y="0"/>
          <a:ext cx="0" cy="0"/>
          <a:chOff x="0" y="0"/>
          <a:chExt cx="0" cy="0"/>
        </a:xfrm>
      </p:grpSpPr>
      <p:grpSp>
        <p:nvGrpSpPr>
          <p:cNvPr id="2" name="Group 2"/>
          <p:cNvGrpSpPr/>
          <p:nvPr/>
        </p:nvGrpSpPr>
        <p:grpSpPr>
          <a:xfrm>
            <a:off x="12260751" y="-348481"/>
            <a:ext cx="6259570" cy="10867802"/>
            <a:chOff x="0" y="0"/>
            <a:chExt cx="8346093" cy="14490403"/>
          </a:xfrm>
        </p:grpSpPr>
        <p:pic>
          <p:nvPicPr>
            <p:cNvPr id="3" name="Picture 3"/>
            <p:cNvPicPr>
              <a:picLocks noChangeAspect="1"/>
            </p:cNvPicPr>
            <p:nvPr/>
          </p:nvPicPr>
          <p:blipFill>
            <a:blip r:embed="rId2"/>
            <a:srcRect l="21201" r="21201"/>
            <a:stretch>
              <a:fillRect/>
            </a:stretch>
          </p:blipFill>
          <p:spPr>
            <a:xfrm>
              <a:off x="0" y="0"/>
              <a:ext cx="8346093" cy="14490403"/>
            </a:xfrm>
            <a:prstGeom prst="rect">
              <a:avLst/>
            </a:prstGeom>
          </p:spPr>
        </p:pic>
      </p:grpSp>
      <p:sp>
        <p:nvSpPr>
          <p:cNvPr id="4" name="TextBox 4"/>
          <p:cNvSpPr txBox="1"/>
          <p:nvPr/>
        </p:nvSpPr>
        <p:spPr>
          <a:xfrm>
            <a:off x="5835216" y="9094153"/>
            <a:ext cx="6617568" cy="375920"/>
          </a:xfrm>
          <a:prstGeom prst="rect">
            <a:avLst/>
          </a:prstGeom>
        </p:spPr>
        <p:txBody>
          <a:bodyPr lIns="0" tIns="0" rIns="0" bIns="0" rtlCol="0" anchor="t">
            <a:spAutoFit/>
          </a:bodyPr>
          <a:lstStyle/>
          <a:p>
            <a:pPr algn="ctr">
              <a:lnSpc>
                <a:spcPts val="2799"/>
              </a:lnSpc>
            </a:pPr>
            <a:r>
              <a:rPr lang="en-US" sz="2799">
                <a:solidFill>
                  <a:srgbClr val="F4EADB"/>
                </a:solidFill>
                <a:latin typeface="Alice"/>
              </a:rPr>
              <a:t>06</a:t>
            </a:r>
          </a:p>
        </p:txBody>
      </p:sp>
      <p:sp>
        <p:nvSpPr>
          <p:cNvPr id="5" name="AutoShape 5"/>
          <p:cNvSpPr/>
          <p:nvPr/>
        </p:nvSpPr>
        <p:spPr>
          <a:xfrm>
            <a:off x="-293986" y="9258300"/>
            <a:ext cx="8507337" cy="0"/>
          </a:xfrm>
          <a:prstGeom prst="line">
            <a:avLst/>
          </a:prstGeom>
          <a:ln w="38100" cap="flat">
            <a:solidFill>
              <a:srgbClr val="F4EADB"/>
            </a:solidFill>
            <a:prstDash val="solid"/>
            <a:headEnd type="none" w="sm" len="sm"/>
            <a:tailEnd type="none" w="sm" len="sm"/>
          </a:ln>
        </p:spPr>
      </p:sp>
      <p:sp>
        <p:nvSpPr>
          <p:cNvPr id="6" name="AutoShape 6"/>
          <p:cNvSpPr/>
          <p:nvPr/>
        </p:nvSpPr>
        <p:spPr>
          <a:xfrm>
            <a:off x="58478" y="9258300"/>
            <a:ext cx="8507337" cy="0"/>
          </a:xfrm>
          <a:prstGeom prst="line">
            <a:avLst/>
          </a:prstGeom>
          <a:ln w="38100" cap="flat">
            <a:solidFill>
              <a:srgbClr val="F4EADB"/>
            </a:solidFill>
            <a:prstDash val="solid"/>
            <a:headEnd type="none" w="sm" len="sm"/>
            <a:tailEnd type="none" w="sm" len="sm"/>
          </a:ln>
        </p:spPr>
      </p:sp>
      <p:grpSp>
        <p:nvGrpSpPr>
          <p:cNvPr id="7" name="Group 7"/>
          <p:cNvGrpSpPr/>
          <p:nvPr/>
        </p:nvGrpSpPr>
        <p:grpSpPr>
          <a:xfrm>
            <a:off x="-293986" y="-804768"/>
            <a:ext cx="2645371" cy="2645371"/>
            <a:chOff x="0" y="0"/>
            <a:chExt cx="812800" cy="812800"/>
          </a:xfrm>
        </p:grpSpPr>
        <p:sp>
          <p:nvSpPr>
            <p:cNvPr id="8" name="Freeform 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DDBC8A"/>
            </a:solidFill>
          </p:spPr>
        </p:sp>
        <p:sp>
          <p:nvSpPr>
            <p:cNvPr id="9" name="TextBox 9"/>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sp>
        <p:nvSpPr>
          <p:cNvPr id="10" name="TextBox 10"/>
          <p:cNvSpPr txBox="1"/>
          <p:nvPr/>
        </p:nvSpPr>
        <p:spPr>
          <a:xfrm>
            <a:off x="1440230" y="1535319"/>
            <a:ext cx="7779084" cy="1038225"/>
          </a:xfrm>
          <a:prstGeom prst="rect">
            <a:avLst/>
          </a:prstGeom>
        </p:spPr>
        <p:txBody>
          <a:bodyPr lIns="0" tIns="0" rIns="0" bIns="0" rtlCol="0" anchor="t">
            <a:spAutoFit/>
          </a:bodyPr>
          <a:lstStyle/>
          <a:p>
            <a:pPr>
              <a:lnSpc>
                <a:spcPts val="7680"/>
              </a:lnSpc>
            </a:pPr>
            <a:r>
              <a:rPr lang="en-US" sz="6400">
                <a:solidFill>
                  <a:srgbClr val="F4EADB"/>
                </a:solidFill>
                <a:latin typeface="Bodoni FLF Italics"/>
              </a:rPr>
              <a:t>Our Mission Statement</a:t>
            </a:r>
          </a:p>
        </p:txBody>
      </p:sp>
      <p:sp>
        <p:nvSpPr>
          <p:cNvPr id="11" name="TextBox 11"/>
          <p:cNvSpPr txBox="1"/>
          <p:nvPr/>
        </p:nvSpPr>
        <p:spPr>
          <a:xfrm>
            <a:off x="965440" y="3164868"/>
            <a:ext cx="9739552" cy="5386090"/>
          </a:xfrm>
          <a:prstGeom prst="rect">
            <a:avLst/>
          </a:prstGeom>
        </p:spPr>
        <p:txBody>
          <a:bodyPr lIns="0" tIns="0" rIns="0" bIns="0" rtlCol="0" anchor="t">
            <a:spAutoFit/>
          </a:bodyPr>
          <a:lstStyle/>
          <a:p>
            <a:pPr algn="just">
              <a:lnSpc>
                <a:spcPts val="2799"/>
              </a:lnSpc>
            </a:pPr>
            <a:r>
              <a:rPr lang="en-US" sz="2799" dirty="0">
                <a:solidFill>
                  <a:srgbClr val="FFFFFF"/>
                </a:solidFill>
                <a:latin typeface="Alice"/>
              </a:rPr>
              <a:t>"Elevating Homes through Exceptional Care"</a:t>
            </a:r>
          </a:p>
          <a:p>
            <a:pPr algn="just">
              <a:lnSpc>
                <a:spcPts val="2799"/>
              </a:lnSpc>
            </a:pPr>
            <a:endParaRPr lang="en-US" sz="2799" dirty="0">
              <a:solidFill>
                <a:srgbClr val="FFFFFF"/>
              </a:solidFill>
              <a:latin typeface="Alice"/>
            </a:endParaRPr>
          </a:p>
          <a:p>
            <a:pPr algn="just">
              <a:lnSpc>
                <a:spcPts val="2799"/>
              </a:lnSpc>
            </a:pPr>
            <a:r>
              <a:rPr lang="en-US" sz="2799" dirty="0">
                <a:solidFill>
                  <a:srgbClr val="FFFFFF"/>
                </a:solidFill>
                <a:latin typeface="Alice"/>
              </a:rPr>
              <a:t>   Our mission is to elevate homes through the provision of exceptional care. At the House Managers Network, we carefully select and place dedicated nannies, housekeepers, and domestic staff who share our belief in the transformative power of the home. </a:t>
            </a:r>
          </a:p>
          <a:p>
            <a:pPr algn="just">
              <a:lnSpc>
                <a:spcPts val="2799"/>
              </a:lnSpc>
            </a:pPr>
            <a:endParaRPr lang="en-US" sz="2799" dirty="0">
              <a:solidFill>
                <a:srgbClr val="FFFFFF"/>
              </a:solidFill>
              <a:latin typeface="Alice"/>
            </a:endParaRPr>
          </a:p>
          <a:p>
            <a:pPr algn="just">
              <a:lnSpc>
                <a:spcPts val="2799"/>
              </a:lnSpc>
            </a:pPr>
            <a:r>
              <a:rPr lang="en-US" sz="2799" dirty="0">
                <a:solidFill>
                  <a:srgbClr val="FFFFFF"/>
                </a:solidFill>
                <a:latin typeface="Alice"/>
              </a:rPr>
              <a:t>By ensuring households receive the highest level of service, we contribute to the creation of nurturing environments where families can thrive. Through our commitment to excellence, professionalism, and empathy, we aim to elevate the quality of life for both caregivers and those they serve, fostering a sense of security, happiness, and well-being within every home we touch.</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4EADB"/>
        </a:solidFill>
        <a:effectLst/>
      </p:bgPr>
    </p:bg>
    <p:spTree>
      <p:nvGrpSpPr>
        <p:cNvPr id="1" name=""/>
        <p:cNvGrpSpPr/>
        <p:nvPr/>
      </p:nvGrpSpPr>
      <p:grpSpPr>
        <a:xfrm>
          <a:off x="0" y="0"/>
          <a:ext cx="0" cy="0"/>
          <a:chOff x="0" y="0"/>
          <a:chExt cx="0" cy="0"/>
        </a:xfrm>
      </p:grpSpPr>
      <p:grpSp>
        <p:nvGrpSpPr>
          <p:cNvPr id="2" name="Group 2"/>
          <p:cNvGrpSpPr/>
          <p:nvPr/>
        </p:nvGrpSpPr>
        <p:grpSpPr>
          <a:xfrm>
            <a:off x="-503362" y="-504985"/>
            <a:ext cx="19178563" cy="5648485"/>
            <a:chOff x="0" y="0"/>
            <a:chExt cx="25571417" cy="7531313"/>
          </a:xfrm>
        </p:grpSpPr>
        <p:pic>
          <p:nvPicPr>
            <p:cNvPr id="3" name="Picture 3"/>
            <p:cNvPicPr>
              <a:picLocks noChangeAspect="1"/>
            </p:cNvPicPr>
            <p:nvPr/>
          </p:nvPicPr>
          <p:blipFill>
            <a:blip r:embed="rId2"/>
            <a:srcRect t="26055" b="26055"/>
            <a:stretch>
              <a:fillRect/>
            </a:stretch>
          </p:blipFill>
          <p:spPr>
            <a:xfrm>
              <a:off x="0" y="0"/>
              <a:ext cx="25571417" cy="7531313"/>
            </a:xfrm>
            <a:prstGeom prst="rect">
              <a:avLst/>
            </a:prstGeom>
          </p:spPr>
        </p:pic>
      </p:grpSp>
      <p:grpSp>
        <p:nvGrpSpPr>
          <p:cNvPr id="4" name="Group 4"/>
          <p:cNvGrpSpPr/>
          <p:nvPr/>
        </p:nvGrpSpPr>
        <p:grpSpPr>
          <a:xfrm>
            <a:off x="14520970" y="9046528"/>
            <a:ext cx="4249100" cy="4249100"/>
            <a:chOff x="0" y="0"/>
            <a:chExt cx="812800" cy="812800"/>
          </a:xfrm>
        </p:grpSpPr>
        <p:sp>
          <p:nvSpPr>
            <p:cNvPr id="5" name="Freeform 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67D55"/>
            </a:solidFill>
          </p:spPr>
        </p:sp>
        <p:sp>
          <p:nvSpPr>
            <p:cNvPr id="6" name="TextBox 6"/>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sp>
        <p:nvSpPr>
          <p:cNvPr id="7" name="TextBox 7"/>
          <p:cNvSpPr txBox="1"/>
          <p:nvPr/>
        </p:nvSpPr>
        <p:spPr>
          <a:xfrm>
            <a:off x="5835216" y="9094153"/>
            <a:ext cx="6617568" cy="375920"/>
          </a:xfrm>
          <a:prstGeom prst="rect">
            <a:avLst/>
          </a:prstGeom>
        </p:spPr>
        <p:txBody>
          <a:bodyPr lIns="0" tIns="0" rIns="0" bIns="0" rtlCol="0" anchor="t">
            <a:spAutoFit/>
          </a:bodyPr>
          <a:lstStyle/>
          <a:p>
            <a:pPr algn="ctr">
              <a:lnSpc>
                <a:spcPts val="2799"/>
              </a:lnSpc>
            </a:pPr>
            <a:r>
              <a:rPr lang="en-US" sz="2799">
                <a:solidFill>
                  <a:srgbClr val="967D55"/>
                </a:solidFill>
                <a:latin typeface="Alice"/>
              </a:rPr>
              <a:t>02</a:t>
            </a:r>
          </a:p>
        </p:txBody>
      </p:sp>
      <p:sp>
        <p:nvSpPr>
          <p:cNvPr id="8" name="AutoShape 8"/>
          <p:cNvSpPr/>
          <p:nvPr/>
        </p:nvSpPr>
        <p:spPr>
          <a:xfrm>
            <a:off x="58478" y="9258300"/>
            <a:ext cx="8507337" cy="0"/>
          </a:xfrm>
          <a:prstGeom prst="line">
            <a:avLst/>
          </a:prstGeom>
          <a:ln w="38100" cap="flat">
            <a:solidFill>
              <a:srgbClr val="967D55"/>
            </a:solidFill>
            <a:prstDash val="solid"/>
            <a:headEnd type="none" w="sm" len="sm"/>
            <a:tailEnd type="none" w="sm" len="sm"/>
          </a:ln>
        </p:spPr>
      </p:sp>
      <p:grpSp>
        <p:nvGrpSpPr>
          <p:cNvPr id="9" name="Group 9"/>
          <p:cNvGrpSpPr/>
          <p:nvPr/>
        </p:nvGrpSpPr>
        <p:grpSpPr>
          <a:xfrm>
            <a:off x="789502" y="-2038670"/>
            <a:ext cx="3067370" cy="3067370"/>
            <a:chOff x="0" y="0"/>
            <a:chExt cx="812800" cy="812800"/>
          </a:xfrm>
        </p:grpSpPr>
        <p:sp>
          <p:nvSpPr>
            <p:cNvPr id="10" name="Freeform 10"/>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DDBC8A"/>
            </a:solidFill>
          </p:spPr>
        </p:sp>
        <p:sp>
          <p:nvSpPr>
            <p:cNvPr id="11" name="TextBox 11"/>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sp>
        <p:nvSpPr>
          <p:cNvPr id="12" name="TextBox 12"/>
          <p:cNvSpPr txBox="1"/>
          <p:nvPr/>
        </p:nvSpPr>
        <p:spPr>
          <a:xfrm>
            <a:off x="3629302" y="5076825"/>
            <a:ext cx="9663706" cy="1162050"/>
          </a:xfrm>
          <a:prstGeom prst="rect">
            <a:avLst/>
          </a:prstGeom>
        </p:spPr>
        <p:txBody>
          <a:bodyPr lIns="0" tIns="0" rIns="0" bIns="0" rtlCol="0" anchor="t">
            <a:spAutoFit/>
          </a:bodyPr>
          <a:lstStyle/>
          <a:p>
            <a:pPr algn="ctr">
              <a:lnSpc>
                <a:spcPts val="8640"/>
              </a:lnSpc>
            </a:pPr>
            <a:r>
              <a:rPr lang="en-US" sz="7200">
                <a:solidFill>
                  <a:srgbClr val="271905"/>
                </a:solidFill>
                <a:latin typeface="Bodoni FLF Italics"/>
              </a:rPr>
              <a:t>Services</a:t>
            </a:r>
          </a:p>
        </p:txBody>
      </p:sp>
      <p:sp>
        <p:nvSpPr>
          <p:cNvPr id="13" name="TextBox 13"/>
          <p:cNvSpPr txBox="1"/>
          <p:nvPr/>
        </p:nvSpPr>
        <p:spPr>
          <a:xfrm>
            <a:off x="432515" y="6662839"/>
            <a:ext cx="7643104" cy="2490470"/>
          </a:xfrm>
          <a:prstGeom prst="rect">
            <a:avLst/>
          </a:prstGeom>
        </p:spPr>
        <p:txBody>
          <a:bodyPr lIns="0" tIns="0" rIns="0" bIns="0" rtlCol="0" anchor="t">
            <a:spAutoFit/>
          </a:bodyPr>
          <a:lstStyle/>
          <a:p>
            <a:pPr algn="just">
              <a:lnSpc>
                <a:spcPts val="2799"/>
              </a:lnSpc>
            </a:pPr>
            <a:r>
              <a:rPr lang="en-US" sz="2799">
                <a:solidFill>
                  <a:srgbClr val="271905"/>
                </a:solidFill>
                <a:latin typeface="Alice"/>
              </a:rPr>
              <a:t>Nanny Live-in &amp; Out Placements</a:t>
            </a:r>
          </a:p>
          <a:p>
            <a:pPr algn="just">
              <a:lnSpc>
                <a:spcPts val="2799"/>
              </a:lnSpc>
            </a:pPr>
            <a:r>
              <a:rPr lang="en-US" sz="2799">
                <a:solidFill>
                  <a:srgbClr val="271905"/>
                </a:solidFill>
                <a:latin typeface="Alice"/>
              </a:rPr>
              <a:t>Housekeeper Live-in &amp; Out Placements</a:t>
            </a:r>
          </a:p>
          <a:p>
            <a:pPr algn="just">
              <a:lnSpc>
                <a:spcPts val="2799"/>
              </a:lnSpc>
            </a:pPr>
            <a:r>
              <a:rPr lang="en-US" sz="2799">
                <a:solidFill>
                  <a:srgbClr val="271905"/>
                </a:solidFill>
                <a:latin typeface="Alice"/>
              </a:rPr>
              <a:t>Private &amp; Event Chef Service Placements</a:t>
            </a:r>
          </a:p>
          <a:p>
            <a:pPr algn="just">
              <a:lnSpc>
                <a:spcPts val="2799"/>
              </a:lnSpc>
            </a:pPr>
            <a:r>
              <a:rPr lang="en-US" sz="2799">
                <a:solidFill>
                  <a:srgbClr val="271905"/>
                </a:solidFill>
                <a:latin typeface="Alice"/>
              </a:rPr>
              <a:t>Companion Services on a Live-in &amp; Out Basis</a:t>
            </a:r>
          </a:p>
          <a:p>
            <a:pPr algn="just">
              <a:lnSpc>
                <a:spcPts val="2799"/>
              </a:lnSpc>
            </a:pPr>
            <a:r>
              <a:rPr lang="en-US" sz="2799">
                <a:solidFill>
                  <a:srgbClr val="271905"/>
                </a:solidFill>
                <a:latin typeface="Alice"/>
              </a:rPr>
              <a:t>Governess &amp; Tutor Services</a:t>
            </a:r>
          </a:p>
          <a:p>
            <a:pPr algn="just">
              <a:lnSpc>
                <a:spcPts val="2799"/>
              </a:lnSpc>
            </a:pPr>
            <a:r>
              <a:rPr lang="en-US" sz="2799">
                <a:solidFill>
                  <a:srgbClr val="271905"/>
                </a:solidFill>
                <a:latin typeface="Alice"/>
              </a:rPr>
              <a:t>Temporary &amp; Vacation Services</a:t>
            </a:r>
          </a:p>
          <a:p>
            <a:pPr algn="just">
              <a:lnSpc>
                <a:spcPts val="2799"/>
              </a:lnSpc>
            </a:pPr>
            <a:r>
              <a:rPr lang="en-US" sz="2799">
                <a:solidFill>
                  <a:srgbClr val="271905"/>
                </a:solidFill>
                <a:latin typeface="Alice"/>
              </a:rPr>
              <a:t> </a:t>
            </a:r>
          </a:p>
        </p:txBody>
      </p:sp>
      <p:sp>
        <p:nvSpPr>
          <p:cNvPr id="14" name="TextBox 14"/>
          <p:cNvSpPr txBox="1"/>
          <p:nvPr/>
        </p:nvSpPr>
        <p:spPr>
          <a:xfrm>
            <a:off x="9002417" y="6662839"/>
            <a:ext cx="7643104" cy="2842895"/>
          </a:xfrm>
          <a:prstGeom prst="rect">
            <a:avLst/>
          </a:prstGeom>
        </p:spPr>
        <p:txBody>
          <a:bodyPr lIns="0" tIns="0" rIns="0" bIns="0" rtlCol="0" anchor="t">
            <a:spAutoFit/>
          </a:bodyPr>
          <a:lstStyle/>
          <a:p>
            <a:pPr algn="just">
              <a:lnSpc>
                <a:spcPts val="2799"/>
              </a:lnSpc>
            </a:pPr>
            <a:r>
              <a:rPr lang="en-US" sz="2799">
                <a:solidFill>
                  <a:srgbClr val="271905"/>
                </a:solidFill>
                <a:latin typeface="Alice"/>
              </a:rPr>
              <a:t>Estate &amp; Lifestyle Managers</a:t>
            </a:r>
          </a:p>
          <a:p>
            <a:pPr algn="just">
              <a:lnSpc>
                <a:spcPts val="2799"/>
              </a:lnSpc>
            </a:pPr>
            <a:r>
              <a:rPr lang="en-US" sz="2799">
                <a:solidFill>
                  <a:srgbClr val="271905"/>
                </a:solidFill>
                <a:latin typeface="Alice"/>
              </a:rPr>
              <a:t>Property Managers</a:t>
            </a:r>
          </a:p>
          <a:p>
            <a:pPr algn="just">
              <a:lnSpc>
                <a:spcPts val="2799"/>
              </a:lnSpc>
            </a:pPr>
            <a:r>
              <a:rPr lang="en-US" sz="2799">
                <a:solidFill>
                  <a:srgbClr val="271905"/>
                </a:solidFill>
                <a:latin typeface="Alice"/>
              </a:rPr>
              <a:t>Personal Assistants &amp; Virtual Assistants </a:t>
            </a:r>
          </a:p>
          <a:p>
            <a:pPr algn="just">
              <a:lnSpc>
                <a:spcPts val="2799"/>
              </a:lnSpc>
            </a:pPr>
            <a:r>
              <a:rPr lang="en-US" sz="2799">
                <a:solidFill>
                  <a:srgbClr val="271905"/>
                </a:solidFill>
                <a:latin typeface="Alice"/>
              </a:rPr>
              <a:t>Personal Driver &amp; Private Security </a:t>
            </a:r>
          </a:p>
          <a:p>
            <a:pPr algn="just">
              <a:lnSpc>
                <a:spcPts val="2799"/>
              </a:lnSpc>
            </a:pPr>
            <a:r>
              <a:rPr lang="en-US" sz="2799">
                <a:solidFill>
                  <a:srgbClr val="271905"/>
                </a:solidFill>
                <a:latin typeface="Alice"/>
              </a:rPr>
              <a:t>Personal Nurse</a:t>
            </a:r>
          </a:p>
          <a:p>
            <a:pPr algn="just">
              <a:lnSpc>
                <a:spcPts val="2799"/>
              </a:lnSpc>
            </a:pPr>
            <a:r>
              <a:rPr lang="en-US" sz="2799">
                <a:solidFill>
                  <a:srgbClr val="271905"/>
                </a:solidFill>
                <a:latin typeface="Alice"/>
              </a:rPr>
              <a:t>Estate &amp; Manual Creation for Properties</a:t>
            </a:r>
          </a:p>
          <a:p>
            <a:pPr algn="just">
              <a:lnSpc>
                <a:spcPts val="2799"/>
              </a:lnSpc>
            </a:pPr>
            <a:r>
              <a:rPr lang="en-US" sz="2799">
                <a:solidFill>
                  <a:srgbClr val="271905"/>
                </a:solidFill>
                <a:latin typeface="Alice"/>
              </a:rPr>
              <a:t> </a:t>
            </a:r>
          </a:p>
          <a:p>
            <a:pPr algn="just">
              <a:lnSpc>
                <a:spcPts val="2799"/>
              </a:lnSpc>
            </a:pPr>
            <a:r>
              <a:rPr lang="en-US" sz="2799">
                <a:solidFill>
                  <a:srgbClr val="271905"/>
                </a:solidFill>
                <a:latin typeface="Alice"/>
              </a:rPr>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967D55"/>
        </a:solidFill>
        <a:effectLst/>
      </p:bgPr>
    </p:bg>
    <p:spTree>
      <p:nvGrpSpPr>
        <p:cNvPr id="1" name=""/>
        <p:cNvGrpSpPr/>
        <p:nvPr/>
      </p:nvGrpSpPr>
      <p:grpSpPr>
        <a:xfrm>
          <a:off x="0" y="0"/>
          <a:ext cx="0" cy="0"/>
          <a:chOff x="0" y="0"/>
          <a:chExt cx="0" cy="0"/>
        </a:xfrm>
      </p:grpSpPr>
      <p:sp>
        <p:nvSpPr>
          <p:cNvPr id="2" name="TextBox 2"/>
          <p:cNvSpPr txBox="1"/>
          <p:nvPr/>
        </p:nvSpPr>
        <p:spPr>
          <a:xfrm>
            <a:off x="2847182" y="24469"/>
            <a:ext cx="12281831" cy="1162050"/>
          </a:xfrm>
          <a:prstGeom prst="rect">
            <a:avLst/>
          </a:prstGeom>
        </p:spPr>
        <p:txBody>
          <a:bodyPr lIns="0" tIns="0" rIns="0" bIns="0" rtlCol="0" anchor="t">
            <a:spAutoFit/>
          </a:bodyPr>
          <a:lstStyle/>
          <a:p>
            <a:pPr algn="ctr">
              <a:lnSpc>
                <a:spcPts val="8640"/>
              </a:lnSpc>
            </a:pPr>
            <a:r>
              <a:rPr lang="en-US" sz="7200">
                <a:solidFill>
                  <a:srgbClr val="F4EADB"/>
                </a:solidFill>
                <a:latin typeface="Bodoni FLF Italics"/>
              </a:rPr>
              <a:t>Benefits Of Choosing the HMN </a:t>
            </a:r>
          </a:p>
        </p:txBody>
      </p:sp>
      <p:sp>
        <p:nvSpPr>
          <p:cNvPr id="3" name="TextBox 3"/>
          <p:cNvSpPr txBox="1"/>
          <p:nvPr/>
        </p:nvSpPr>
        <p:spPr>
          <a:xfrm>
            <a:off x="791183" y="1341503"/>
            <a:ext cx="17164252" cy="8126730"/>
          </a:xfrm>
          <a:prstGeom prst="rect">
            <a:avLst/>
          </a:prstGeom>
        </p:spPr>
        <p:txBody>
          <a:bodyPr lIns="0" tIns="0" rIns="0" bIns="0" rtlCol="0" anchor="t">
            <a:spAutoFit/>
          </a:bodyPr>
          <a:lstStyle/>
          <a:p>
            <a:pPr algn="ctr">
              <a:lnSpc>
                <a:spcPts val="3300"/>
              </a:lnSpc>
            </a:pPr>
            <a:r>
              <a:rPr lang="en-US" sz="3300">
                <a:solidFill>
                  <a:srgbClr val="F4EADB"/>
                </a:solidFill>
                <a:latin typeface="Alice"/>
              </a:rPr>
              <a:t>Access to a pre-screened pool of candidates: We have a network of qualified and pre-screened candidates, which saves families time and effort in searching for suitable domestic staff.</a:t>
            </a:r>
          </a:p>
          <a:p>
            <a:pPr algn="ctr">
              <a:lnSpc>
                <a:spcPts val="3300"/>
              </a:lnSpc>
            </a:pPr>
            <a:endParaRPr lang="en-US" sz="3300">
              <a:solidFill>
                <a:srgbClr val="F4EADB"/>
              </a:solidFill>
              <a:latin typeface="Alice"/>
            </a:endParaRPr>
          </a:p>
          <a:p>
            <a:pPr algn="ctr">
              <a:lnSpc>
                <a:spcPts val="3300"/>
              </a:lnSpc>
            </a:pPr>
            <a:r>
              <a:rPr lang="en-US" sz="3300">
                <a:solidFill>
                  <a:srgbClr val="F4EADB"/>
                </a:solidFill>
                <a:latin typeface="Alice"/>
              </a:rPr>
              <a:t>Expertise in matching candidates: Experience in matching the specific needs and preferences of families with the skills and qualifications of domestic staff, ensuring a better fit.</a:t>
            </a:r>
          </a:p>
          <a:p>
            <a:pPr algn="ctr">
              <a:lnSpc>
                <a:spcPts val="3300"/>
              </a:lnSpc>
            </a:pPr>
            <a:endParaRPr lang="en-US" sz="3300">
              <a:solidFill>
                <a:srgbClr val="F4EADB"/>
              </a:solidFill>
              <a:latin typeface="Alice"/>
            </a:endParaRPr>
          </a:p>
          <a:p>
            <a:pPr algn="ctr">
              <a:lnSpc>
                <a:spcPts val="3300"/>
              </a:lnSpc>
            </a:pPr>
            <a:r>
              <a:rPr lang="en-US" sz="3300">
                <a:solidFill>
                  <a:srgbClr val="F4EADB"/>
                </a:solidFill>
                <a:latin typeface="Alice"/>
              </a:rPr>
              <a:t>Verification of qualifications and background checks: We perform thorough background checks, including verifying qualifications, employment history, and references, providing families with reliable and trustworthy candidates.</a:t>
            </a:r>
          </a:p>
          <a:p>
            <a:pPr algn="ctr">
              <a:lnSpc>
                <a:spcPts val="3300"/>
              </a:lnSpc>
            </a:pPr>
            <a:endParaRPr lang="en-US" sz="3300">
              <a:solidFill>
                <a:srgbClr val="F4EADB"/>
              </a:solidFill>
              <a:latin typeface="Alice"/>
            </a:endParaRPr>
          </a:p>
          <a:p>
            <a:pPr algn="ctr">
              <a:lnSpc>
                <a:spcPts val="3300"/>
              </a:lnSpc>
            </a:pPr>
            <a:r>
              <a:rPr lang="en-US" sz="3300">
                <a:solidFill>
                  <a:srgbClr val="F4EADB"/>
                </a:solidFill>
                <a:latin typeface="Alice"/>
              </a:rPr>
              <a:t>Assistance with legal and contractual matters: Assistance to families in navigation of the legal and contractual aspects of hiring domestic staff, such as employment contracts, work permits, and tax obligations, ensuring compliance with relevant regulations.</a:t>
            </a:r>
          </a:p>
          <a:p>
            <a:pPr algn="ctr">
              <a:lnSpc>
                <a:spcPts val="3300"/>
              </a:lnSpc>
            </a:pPr>
            <a:endParaRPr lang="en-US" sz="3300">
              <a:solidFill>
                <a:srgbClr val="F4EADB"/>
              </a:solidFill>
              <a:latin typeface="Alice"/>
            </a:endParaRPr>
          </a:p>
          <a:p>
            <a:pPr algn="ctr">
              <a:lnSpc>
                <a:spcPts val="3600"/>
              </a:lnSpc>
            </a:pPr>
            <a:r>
              <a:rPr lang="en-US" sz="3600">
                <a:solidFill>
                  <a:srgbClr val="F4EADB"/>
                </a:solidFill>
                <a:latin typeface="Alice"/>
              </a:rPr>
              <a:t>Time-saving convenience: By utilizing our agency, families can delegate the time-consuming tasks of recruitment, interviews, and screening to professionals, freeing up their own time for other priorities.</a:t>
            </a:r>
          </a:p>
        </p:txBody>
      </p:sp>
      <p:sp>
        <p:nvSpPr>
          <p:cNvPr id="4" name="TextBox 4"/>
          <p:cNvSpPr txBox="1"/>
          <p:nvPr/>
        </p:nvSpPr>
        <p:spPr>
          <a:xfrm>
            <a:off x="6136827" y="9632743"/>
            <a:ext cx="6617568" cy="375920"/>
          </a:xfrm>
          <a:prstGeom prst="rect">
            <a:avLst/>
          </a:prstGeom>
        </p:spPr>
        <p:txBody>
          <a:bodyPr lIns="0" tIns="0" rIns="0" bIns="0" rtlCol="0" anchor="t">
            <a:spAutoFit/>
          </a:bodyPr>
          <a:lstStyle/>
          <a:p>
            <a:pPr algn="ctr">
              <a:lnSpc>
                <a:spcPts val="2799"/>
              </a:lnSpc>
            </a:pPr>
            <a:r>
              <a:rPr lang="en-US" sz="2799">
                <a:solidFill>
                  <a:srgbClr val="F4EADB"/>
                </a:solidFill>
                <a:latin typeface="Alice"/>
              </a:rPr>
              <a:t>03</a:t>
            </a:r>
          </a:p>
        </p:txBody>
      </p:sp>
      <p:sp>
        <p:nvSpPr>
          <p:cNvPr id="5" name="AutoShape 5"/>
          <p:cNvSpPr/>
          <p:nvPr/>
        </p:nvSpPr>
        <p:spPr>
          <a:xfrm>
            <a:off x="10082273" y="9815940"/>
            <a:ext cx="8507337" cy="0"/>
          </a:xfrm>
          <a:prstGeom prst="line">
            <a:avLst/>
          </a:prstGeom>
          <a:ln w="38100" cap="flat">
            <a:solidFill>
              <a:srgbClr val="F4EADB"/>
            </a:solidFill>
            <a:prstDash val="solid"/>
            <a:headEnd type="none" w="sm" len="sm"/>
            <a:tailEnd type="none" w="sm" len="sm"/>
          </a:ln>
        </p:spPr>
      </p:sp>
      <p:sp>
        <p:nvSpPr>
          <p:cNvPr id="6" name="AutoShape 6"/>
          <p:cNvSpPr/>
          <p:nvPr/>
        </p:nvSpPr>
        <p:spPr>
          <a:xfrm>
            <a:off x="360089" y="9815940"/>
            <a:ext cx="8507337" cy="0"/>
          </a:xfrm>
          <a:prstGeom prst="line">
            <a:avLst/>
          </a:prstGeom>
          <a:ln w="38100" cap="flat">
            <a:solidFill>
              <a:srgbClr val="F4EADB"/>
            </a:solidFill>
            <a:prstDash val="solid"/>
            <a:headEnd type="none" w="sm" len="sm"/>
            <a:tailEnd type="none" w="sm" len="sm"/>
          </a:ln>
        </p:spPr>
      </p:sp>
      <p:grpSp>
        <p:nvGrpSpPr>
          <p:cNvPr id="7" name="Group 7"/>
          <p:cNvGrpSpPr/>
          <p:nvPr/>
        </p:nvGrpSpPr>
        <p:grpSpPr>
          <a:xfrm>
            <a:off x="16734011" y="-955619"/>
            <a:ext cx="2046866" cy="2046866"/>
            <a:chOff x="0" y="0"/>
            <a:chExt cx="812800" cy="812800"/>
          </a:xfrm>
        </p:grpSpPr>
        <p:sp>
          <p:nvSpPr>
            <p:cNvPr id="8" name="Freeform 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4EADB"/>
            </a:solidFill>
          </p:spPr>
        </p:sp>
        <p:sp>
          <p:nvSpPr>
            <p:cNvPr id="9" name="TextBox 9"/>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0" name="Group 10"/>
          <p:cNvGrpSpPr/>
          <p:nvPr/>
        </p:nvGrpSpPr>
        <p:grpSpPr>
          <a:xfrm>
            <a:off x="-2826804" y="4262683"/>
            <a:ext cx="3521040" cy="3521040"/>
            <a:chOff x="0" y="0"/>
            <a:chExt cx="812800" cy="812800"/>
          </a:xfrm>
        </p:grpSpPr>
        <p:sp>
          <p:nvSpPr>
            <p:cNvPr id="11" name="Freeform 11"/>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DDBC8A"/>
            </a:solidFill>
          </p:spPr>
        </p:sp>
        <p:sp>
          <p:nvSpPr>
            <p:cNvPr id="12" name="TextBox 12"/>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4EADB"/>
        </a:solidFill>
        <a:effectLst/>
      </p:bgPr>
    </p:bg>
    <p:spTree>
      <p:nvGrpSpPr>
        <p:cNvPr id="1" name=""/>
        <p:cNvGrpSpPr/>
        <p:nvPr/>
      </p:nvGrpSpPr>
      <p:grpSpPr>
        <a:xfrm>
          <a:off x="0" y="0"/>
          <a:ext cx="0" cy="0"/>
          <a:chOff x="0" y="0"/>
          <a:chExt cx="0" cy="0"/>
        </a:xfrm>
      </p:grpSpPr>
      <p:sp>
        <p:nvSpPr>
          <p:cNvPr id="2" name="AutoShape 2"/>
          <p:cNvSpPr/>
          <p:nvPr/>
        </p:nvSpPr>
        <p:spPr>
          <a:xfrm>
            <a:off x="10986615" y="9848256"/>
            <a:ext cx="7301385" cy="0"/>
          </a:xfrm>
          <a:prstGeom prst="line">
            <a:avLst/>
          </a:prstGeom>
          <a:ln w="38100" cap="flat">
            <a:solidFill>
              <a:srgbClr val="967D55"/>
            </a:solidFill>
            <a:prstDash val="solid"/>
            <a:headEnd type="none" w="sm" len="sm"/>
            <a:tailEnd type="none" w="sm" len="sm"/>
          </a:ln>
        </p:spPr>
      </p:sp>
      <p:sp>
        <p:nvSpPr>
          <p:cNvPr id="3" name="TextBox 3"/>
          <p:cNvSpPr txBox="1"/>
          <p:nvPr/>
        </p:nvSpPr>
        <p:spPr>
          <a:xfrm>
            <a:off x="5835216" y="9665058"/>
            <a:ext cx="6617568" cy="375920"/>
          </a:xfrm>
          <a:prstGeom prst="rect">
            <a:avLst/>
          </a:prstGeom>
        </p:spPr>
        <p:txBody>
          <a:bodyPr lIns="0" tIns="0" rIns="0" bIns="0" rtlCol="0" anchor="t">
            <a:spAutoFit/>
          </a:bodyPr>
          <a:lstStyle/>
          <a:p>
            <a:pPr algn="ctr">
              <a:lnSpc>
                <a:spcPts val="2799"/>
              </a:lnSpc>
            </a:pPr>
            <a:r>
              <a:rPr lang="en-US" sz="2799">
                <a:solidFill>
                  <a:srgbClr val="967D55"/>
                </a:solidFill>
                <a:latin typeface="Alice"/>
              </a:rPr>
              <a:t>04</a:t>
            </a:r>
          </a:p>
        </p:txBody>
      </p:sp>
      <p:grpSp>
        <p:nvGrpSpPr>
          <p:cNvPr id="4" name="Group 4"/>
          <p:cNvGrpSpPr/>
          <p:nvPr/>
        </p:nvGrpSpPr>
        <p:grpSpPr>
          <a:xfrm>
            <a:off x="12253716" y="-969050"/>
            <a:ext cx="2150082" cy="2150082"/>
            <a:chOff x="0" y="0"/>
            <a:chExt cx="812800" cy="812800"/>
          </a:xfrm>
        </p:grpSpPr>
        <p:sp>
          <p:nvSpPr>
            <p:cNvPr id="5" name="Freeform 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67D55"/>
            </a:solidFill>
          </p:spPr>
        </p:sp>
        <p:sp>
          <p:nvSpPr>
            <p:cNvPr id="6" name="TextBox 6"/>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7" name="Group 7"/>
          <p:cNvGrpSpPr/>
          <p:nvPr/>
        </p:nvGrpSpPr>
        <p:grpSpPr>
          <a:xfrm>
            <a:off x="-2801715" y="7485285"/>
            <a:ext cx="5603430" cy="5603430"/>
            <a:chOff x="0" y="0"/>
            <a:chExt cx="812800" cy="812800"/>
          </a:xfrm>
        </p:grpSpPr>
        <p:sp>
          <p:nvSpPr>
            <p:cNvPr id="8" name="Freeform 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DDBC8A"/>
            </a:solidFill>
          </p:spPr>
        </p:sp>
        <p:sp>
          <p:nvSpPr>
            <p:cNvPr id="9" name="TextBox 9"/>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sp>
        <p:nvSpPr>
          <p:cNvPr id="10" name="TextBox 10"/>
          <p:cNvSpPr txBox="1"/>
          <p:nvPr/>
        </p:nvSpPr>
        <p:spPr>
          <a:xfrm>
            <a:off x="710729" y="1057275"/>
            <a:ext cx="17306751" cy="7967345"/>
          </a:xfrm>
          <a:prstGeom prst="rect">
            <a:avLst/>
          </a:prstGeom>
        </p:spPr>
        <p:txBody>
          <a:bodyPr lIns="0" tIns="0" rIns="0" bIns="0" rtlCol="0" anchor="t">
            <a:spAutoFit/>
          </a:bodyPr>
          <a:lstStyle/>
          <a:p>
            <a:pPr algn="ctr">
              <a:lnSpc>
                <a:spcPts val="3500"/>
              </a:lnSpc>
            </a:pPr>
            <a:r>
              <a:rPr lang="en-US" sz="3500">
                <a:solidFill>
                  <a:srgbClr val="271905"/>
                </a:solidFill>
                <a:latin typeface="Bodoni FLF Italics"/>
              </a:rPr>
              <a:t>Replacement and backup options: If a hired domestic staff member is unable to continue their duties, we provide replacements or temporary staff, ensuring uninterrupted household services.</a:t>
            </a:r>
          </a:p>
          <a:p>
            <a:pPr algn="ctr">
              <a:lnSpc>
                <a:spcPts val="3500"/>
              </a:lnSpc>
            </a:pPr>
            <a:endParaRPr lang="en-US" sz="3500">
              <a:solidFill>
                <a:srgbClr val="271905"/>
              </a:solidFill>
              <a:latin typeface="Bodoni FLF Italics"/>
            </a:endParaRPr>
          </a:p>
          <a:p>
            <a:pPr algn="ctr">
              <a:lnSpc>
                <a:spcPts val="3500"/>
              </a:lnSpc>
            </a:pPr>
            <a:r>
              <a:rPr lang="en-US" sz="3500">
                <a:solidFill>
                  <a:srgbClr val="271905"/>
                </a:solidFill>
                <a:latin typeface="Bodoni FLF Italics"/>
              </a:rPr>
              <a:t>Specialized expertise and training: We have access to candidates with specialized skills, such as chefs, nannies, or caregivers, who have received specific training and certifications.</a:t>
            </a:r>
          </a:p>
          <a:p>
            <a:pPr algn="ctr">
              <a:lnSpc>
                <a:spcPts val="3500"/>
              </a:lnSpc>
            </a:pPr>
            <a:endParaRPr lang="en-US" sz="3500">
              <a:solidFill>
                <a:srgbClr val="271905"/>
              </a:solidFill>
              <a:latin typeface="Bodoni FLF Italics"/>
            </a:endParaRPr>
          </a:p>
          <a:p>
            <a:pPr algn="ctr">
              <a:lnSpc>
                <a:spcPts val="3500"/>
              </a:lnSpc>
            </a:pPr>
            <a:r>
              <a:rPr lang="en-US" sz="3500">
                <a:solidFill>
                  <a:srgbClr val="271905"/>
                </a:solidFill>
                <a:latin typeface="Bodoni FLF Italics"/>
              </a:rPr>
              <a:t>Confidentiality and privacy: Using us provides an additional layer of confidentiality and privacy for families, as they can rely on the discretion and professionalism of the agency in handling personal information.</a:t>
            </a:r>
          </a:p>
          <a:p>
            <a:pPr algn="ctr">
              <a:lnSpc>
                <a:spcPts val="3500"/>
              </a:lnSpc>
            </a:pPr>
            <a:endParaRPr lang="en-US" sz="3500">
              <a:solidFill>
                <a:srgbClr val="271905"/>
              </a:solidFill>
              <a:latin typeface="Bodoni FLF Italics"/>
            </a:endParaRPr>
          </a:p>
          <a:p>
            <a:pPr algn="ctr">
              <a:lnSpc>
                <a:spcPts val="3500"/>
              </a:lnSpc>
            </a:pPr>
            <a:r>
              <a:rPr lang="en-US" sz="3500">
                <a:solidFill>
                  <a:srgbClr val="271905"/>
                </a:solidFill>
                <a:latin typeface="Bodoni FLF Italics"/>
              </a:rPr>
              <a:t>Ongoing support and mediation: We can act as intermediaries between families and domestic staff, facilitating effective communication, resolving disputes, and providing support to ensure a harmonious working relationship.</a:t>
            </a:r>
          </a:p>
          <a:p>
            <a:pPr algn="ctr">
              <a:lnSpc>
                <a:spcPts val="3500"/>
              </a:lnSpc>
            </a:pPr>
            <a:endParaRPr lang="en-US" sz="3500">
              <a:solidFill>
                <a:srgbClr val="271905"/>
              </a:solidFill>
              <a:latin typeface="Bodoni FLF Italics"/>
            </a:endParaRPr>
          </a:p>
          <a:p>
            <a:pPr algn="ctr">
              <a:lnSpc>
                <a:spcPts val="3500"/>
              </a:lnSpc>
            </a:pPr>
            <a:r>
              <a:rPr lang="en-US" sz="3500">
                <a:solidFill>
                  <a:srgbClr val="271905"/>
                </a:solidFill>
                <a:latin typeface="Bodoni FLF Italics"/>
              </a:rPr>
              <a:t>Industry knowledge and trends: We stay informed about the latest industry standards, trends, and best practices, ensuring that families receive up-to-date advice and guidance in hiring and managing domestic staff.</a:t>
            </a:r>
          </a:p>
          <a:p>
            <a:pPr algn="ctr">
              <a:lnSpc>
                <a:spcPts val="3600"/>
              </a:lnSpc>
            </a:pPr>
            <a:endParaRPr lang="en-US" sz="3500">
              <a:solidFill>
                <a:srgbClr val="271905"/>
              </a:solidFill>
              <a:latin typeface="Bodoni FLF Italics"/>
            </a:endParaRPr>
          </a:p>
        </p:txBody>
      </p:sp>
      <p:sp>
        <p:nvSpPr>
          <p:cNvPr id="11" name="TextBox 11"/>
          <p:cNvSpPr txBox="1"/>
          <p:nvPr/>
        </p:nvSpPr>
        <p:spPr>
          <a:xfrm>
            <a:off x="2847182" y="33994"/>
            <a:ext cx="12281831" cy="1009650"/>
          </a:xfrm>
          <a:prstGeom prst="rect">
            <a:avLst/>
          </a:prstGeom>
        </p:spPr>
        <p:txBody>
          <a:bodyPr lIns="0" tIns="0" rIns="0" bIns="0" rtlCol="0" anchor="t">
            <a:spAutoFit/>
          </a:bodyPr>
          <a:lstStyle/>
          <a:p>
            <a:pPr algn="ctr">
              <a:lnSpc>
                <a:spcPts val="7560"/>
              </a:lnSpc>
            </a:pPr>
            <a:r>
              <a:rPr lang="en-US" sz="6300">
                <a:solidFill>
                  <a:srgbClr val="4A2E26"/>
                </a:solidFill>
                <a:latin typeface="Bodoni FLF Italics"/>
              </a:rPr>
              <a:t>Benefits Of Choosing the HMN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4EADB"/>
        </a:solidFill>
        <a:effectLst/>
      </p:bgPr>
    </p:bg>
    <p:spTree>
      <p:nvGrpSpPr>
        <p:cNvPr id="1" name=""/>
        <p:cNvGrpSpPr/>
        <p:nvPr/>
      </p:nvGrpSpPr>
      <p:grpSpPr>
        <a:xfrm>
          <a:off x="0" y="0"/>
          <a:ext cx="0" cy="0"/>
          <a:chOff x="0" y="0"/>
          <a:chExt cx="0" cy="0"/>
        </a:xfrm>
      </p:grpSpPr>
      <p:sp>
        <p:nvSpPr>
          <p:cNvPr id="2" name="TextBox 2"/>
          <p:cNvSpPr txBox="1"/>
          <p:nvPr/>
        </p:nvSpPr>
        <p:spPr>
          <a:xfrm>
            <a:off x="5835216" y="9094153"/>
            <a:ext cx="6617568" cy="375920"/>
          </a:xfrm>
          <a:prstGeom prst="rect">
            <a:avLst/>
          </a:prstGeom>
        </p:spPr>
        <p:txBody>
          <a:bodyPr lIns="0" tIns="0" rIns="0" bIns="0" rtlCol="0" anchor="t">
            <a:spAutoFit/>
          </a:bodyPr>
          <a:lstStyle/>
          <a:p>
            <a:pPr algn="ctr">
              <a:lnSpc>
                <a:spcPts val="2799"/>
              </a:lnSpc>
            </a:pPr>
            <a:r>
              <a:rPr lang="en-US" sz="2799">
                <a:solidFill>
                  <a:srgbClr val="967D55"/>
                </a:solidFill>
                <a:latin typeface="Alice"/>
              </a:rPr>
              <a:t>05</a:t>
            </a:r>
          </a:p>
        </p:txBody>
      </p:sp>
      <p:sp>
        <p:nvSpPr>
          <p:cNvPr id="3" name="AutoShape 3"/>
          <p:cNvSpPr/>
          <p:nvPr/>
        </p:nvSpPr>
        <p:spPr>
          <a:xfrm>
            <a:off x="58478" y="9258300"/>
            <a:ext cx="8507337" cy="0"/>
          </a:xfrm>
          <a:prstGeom prst="line">
            <a:avLst/>
          </a:prstGeom>
          <a:ln w="38100" cap="flat">
            <a:solidFill>
              <a:srgbClr val="967D55"/>
            </a:solidFill>
            <a:prstDash val="solid"/>
            <a:headEnd type="none" w="sm" len="sm"/>
            <a:tailEnd type="none" w="sm" len="sm"/>
          </a:ln>
        </p:spPr>
      </p:sp>
      <p:grpSp>
        <p:nvGrpSpPr>
          <p:cNvPr id="4" name="Group 4"/>
          <p:cNvGrpSpPr/>
          <p:nvPr/>
        </p:nvGrpSpPr>
        <p:grpSpPr>
          <a:xfrm>
            <a:off x="-1119135" y="-1916920"/>
            <a:ext cx="4295670" cy="4295670"/>
            <a:chOff x="0" y="0"/>
            <a:chExt cx="812800" cy="812800"/>
          </a:xfrm>
        </p:grpSpPr>
        <p:sp>
          <p:nvSpPr>
            <p:cNvPr id="5" name="Freeform 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67D55"/>
            </a:solidFill>
          </p:spPr>
        </p:sp>
        <p:sp>
          <p:nvSpPr>
            <p:cNvPr id="6" name="TextBox 6"/>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7" name="Group 7"/>
          <p:cNvGrpSpPr/>
          <p:nvPr/>
        </p:nvGrpSpPr>
        <p:grpSpPr>
          <a:xfrm>
            <a:off x="3356385" y="705748"/>
            <a:ext cx="11143113" cy="8340779"/>
            <a:chOff x="0" y="0"/>
            <a:chExt cx="2934812" cy="2196748"/>
          </a:xfrm>
        </p:grpSpPr>
        <p:sp>
          <p:nvSpPr>
            <p:cNvPr id="8" name="Freeform 8"/>
            <p:cNvSpPr/>
            <p:nvPr/>
          </p:nvSpPr>
          <p:spPr>
            <a:xfrm>
              <a:off x="0" y="0"/>
              <a:ext cx="2934812" cy="2196748"/>
            </a:xfrm>
            <a:custGeom>
              <a:avLst/>
              <a:gdLst/>
              <a:ahLst/>
              <a:cxnLst/>
              <a:rect l="l" t="t" r="r" b="b"/>
              <a:pathLst>
                <a:path w="2934812" h="2196748">
                  <a:moveTo>
                    <a:pt x="0" y="0"/>
                  </a:moveTo>
                  <a:lnTo>
                    <a:pt x="2934812" y="0"/>
                  </a:lnTo>
                  <a:lnTo>
                    <a:pt x="2934812" y="2196748"/>
                  </a:lnTo>
                  <a:lnTo>
                    <a:pt x="0" y="2196748"/>
                  </a:lnTo>
                  <a:close/>
                </a:path>
              </a:pathLst>
            </a:custGeom>
            <a:solidFill>
              <a:srgbClr val="F4F3F3">
                <a:alpha val="78824"/>
              </a:srgbClr>
            </a:solidFill>
          </p:spPr>
        </p:sp>
        <p:sp>
          <p:nvSpPr>
            <p:cNvPr id="9" name="TextBox 9"/>
            <p:cNvSpPr txBox="1"/>
            <p:nvPr/>
          </p:nvSpPr>
          <p:spPr>
            <a:xfrm>
              <a:off x="0" y="-104775"/>
              <a:ext cx="812800" cy="917575"/>
            </a:xfrm>
            <a:prstGeom prst="rect">
              <a:avLst/>
            </a:prstGeom>
          </p:spPr>
          <p:txBody>
            <a:bodyPr lIns="50800" tIns="50800" rIns="50800" bIns="50800" rtlCol="0" anchor="ctr"/>
            <a:lstStyle/>
            <a:p>
              <a:pPr algn="ctr">
                <a:lnSpc>
                  <a:spcPts val="4160"/>
                </a:lnSpc>
              </a:pPr>
              <a:endParaRPr/>
            </a:p>
          </p:txBody>
        </p:sp>
      </p:grpSp>
      <p:sp>
        <p:nvSpPr>
          <p:cNvPr id="10" name="TextBox 10"/>
          <p:cNvSpPr txBox="1"/>
          <p:nvPr/>
        </p:nvSpPr>
        <p:spPr>
          <a:xfrm>
            <a:off x="5932922" y="-238626"/>
            <a:ext cx="8566577" cy="1776125"/>
          </a:xfrm>
          <a:prstGeom prst="rect">
            <a:avLst/>
          </a:prstGeom>
        </p:spPr>
        <p:txBody>
          <a:bodyPr lIns="0" tIns="0" rIns="0" bIns="0" rtlCol="0" anchor="t">
            <a:spAutoFit/>
          </a:bodyPr>
          <a:lstStyle/>
          <a:p>
            <a:pPr>
              <a:lnSpc>
                <a:spcPts val="13301"/>
              </a:lnSpc>
            </a:pPr>
            <a:r>
              <a:rPr lang="en-US" sz="13301">
                <a:solidFill>
                  <a:srgbClr val="604329"/>
                </a:solidFill>
                <a:latin typeface="Beautifully Delicious Script"/>
              </a:rPr>
              <a:t>Resources 2023:</a:t>
            </a:r>
          </a:p>
        </p:txBody>
      </p:sp>
      <p:sp>
        <p:nvSpPr>
          <p:cNvPr id="11" name="TextBox 11"/>
          <p:cNvSpPr txBox="1"/>
          <p:nvPr/>
        </p:nvSpPr>
        <p:spPr>
          <a:xfrm>
            <a:off x="3649142" y="938868"/>
            <a:ext cx="10281635" cy="459105"/>
          </a:xfrm>
          <a:prstGeom prst="rect">
            <a:avLst/>
          </a:prstGeom>
        </p:spPr>
        <p:txBody>
          <a:bodyPr lIns="0" tIns="0" rIns="0" bIns="0" rtlCol="0" anchor="t">
            <a:spAutoFit/>
          </a:bodyPr>
          <a:lstStyle/>
          <a:p>
            <a:pPr algn="ctr">
              <a:lnSpc>
                <a:spcPts val="3839"/>
              </a:lnSpc>
            </a:pPr>
            <a:r>
              <a:rPr lang="en-US" sz="2399">
                <a:solidFill>
                  <a:srgbClr val="604329"/>
                </a:solidFill>
                <a:latin typeface="Aileron Regular"/>
              </a:rPr>
              <a:t>On fair pay, benefits and PTO for Domestic Professionals </a:t>
            </a:r>
          </a:p>
        </p:txBody>
      </p:sp>
      <p:sp>
        <p:nvSpPr>
          <p:cNvPr id="12" name="TextBox 12"/>
          <p:cNvSpPr txBox="1"/>
          <p:nvPr/>
        </p:nvSpPr>
        <p:spPr>
          <a:xfrm>
            <a:off x="3773958" y="1546926"/>
            <a:ext cx="4718656" cy="7750455"/>
          </a:xfrm>
          <a:prstGeom prst="rect">
            <a:avLst/>
          </a:prstGeom>
        </p:spPr>
        <p:txBody>
          <a:bodyPr lIns="0" tIns="0" rIns="0" bIns="0" rtlCol="0" anchor="t">
            <a:spAutoFit/>
          </a:bodyPr>
          <a:lstStyle/>
          <a:p>
            <a:pPr algn="l">
              <a:lnSpc>
                <a:spcPts val="2463"/>
              </a:lnSpc>
            </a:pPr>
            <a:r>
              <a:rPr lang="en-US" sz="1229" spc="1" dirty="0">
                <a:solidFill>
                  <a:srgbClr val="000000"/>
                </a:solidFill>
                <a:latin typeface="IBM Plex Sans Condensed Bold"/>
              </a:rPr>
              <a:t>Position Titles </a:t>
            </a:r>
            <a:r>
              <a:rPr lang="en-US" sz="1229" spc="1" dirty="0">
                <a:solidFill>
                  <a:srgbClr val="7030A0"/>
                </a:solidFill>
                <a:latin typeface="IBM Plex Sans Condensed Bold"/>
              </a:rPr>
              <a:t>Salaries (April 2022 COLA adjusted)* Hourly</a:t>
            </a:r>
            <a:r>
              <a:rPr lang="en-US" sz="1229" spc="1" dirty="0">
                <a:solidFill>
                  <a:srgbClr val="000000"/>
                </a:solidFill>
                <a:latin typeface="IBM Plex Sans Condensed Bold"/>
              </a:rPr>
              <a:t> </a:t>
            </a:r>
          </a:p>
          <a:p>
            <a:pPr algn="l">
              <a:lnSpc>
                <a:spcPts val="2463"/>
              </a:lnSpc>
            </a:pPr>
            <a:endParaRPr lang="en-US" sz="1229" spc="1" dirty="0">
              <a:solidFill>
                <a:srgbClr val="000000"/>
              </a:solidFill>
              <a:latin typeface="IBM Plex Sans Condensed Bold"/>
            </a:endParaRPr>
          </a:p>
          <a:p>
            <a:pPr algn="l">
              <a:lnSpc>
                <a:spcPts val="1758"/>
              </a:lnSpc>
            </a:pPr>
            <a:endParaRPr lang="en-US" sz="1229" spc="1" dirty="0">
              <a:solidFill>
                <a:srgbClr val="000000"/>
              </a:solidFill>
              <a:latin typeface="IBM Plex Sans Condensed Bold"/>
            </a:endParaRPr>
          </a:p>
          <a:p>
            <a:pPr algn="l">
              <a:lnSpc>
                <a:spcPts val="2088"/>
              </a:lnSpc>
            </a:pPr>
            <a:r>
              <a:rPr lang="en-US" sz="1229" spc="1" dirty="0">
                <a:solidFill>
                  <a:srgbClr val="000000"/>
                </a:solidFill>
                <a:latin typeface="IBM Plex Sans Condensed Bold"/>
              </a:rPr>
              <a:t>Management team </a:t>
            </a:r>
          </a:p>
          <a:p>
            <a:pPr algn="l">
              <a:lnSpc>
                <a:spcPts val="2088"/>
              </a:lnSpc>
            </a:pPr>
            <a:r>
              <a:rPr lang="en-US" sz="1229" spc="1" dirty="0">
                <a:solidFill>
                  <a:srgbClr val="000000"/>
                </a:solidFill>
                <a:latin typeface="IBM Plex Sans Condensed Bold"/>
              </a:rPr>
              <a:t>Chief of staff $231,491 - $578,728 $111-278/hour </a:t>
            </a:r>
          </a:p>
          <a:p>
            <a:pPr algn="l">
              <a:lnSpc>
                <a:spcPts val="1758"/>
              </a:lnSpc>
            </a:pPr>
            <a:r>
              <a:rPr lang="en-US" sz="1229" spc="1" dirty="0">
                <a:solidFill>
                  <a:srgbClr val="000000"/>
                </a:solidFill>
                <a:latin typeface="IBM Plex Sans Condensed Bold"/>
              </a:rPr>
              <a:t>Estate manager </a:t>
            </a:r>
            <a:r>
              <a:rPr lang="en-US" sz="1229" spc="1" dirty="0">
                <a:solidFill>
                  <a:srgbClr val="7030A0"/>
                </a:solidFill>
                <a:latin typeface="IBM Plex Sans Condensed Bold"/>
              </a:rPr>
              <a:t>$173,618 - $347,237 $83-167/hour</a:t>
            </a:r>
            <a:r>
              <a:rPr lang="en-US" sz="1229" spc="1" dirty="0">
                <a:solidFill>
                  <a:srgbClr val="000000"/>
                </a:solidFill>
                <a:latin typeface="IBM Plex Sans Condensed Bold"/>
              </a:rPr>
              <a:t> </a:t>
            </a:r>
          </a:p>
          <a:p>
            <a:pPr algn="l">
              <a:lnSpc>
                <a:spcPts val="2062"/>
              </a:lnSpc>
            </a:pPr>
            <a:r>
              <a:rPr lang="en-US" sz="1229" spc="1" dirty="0">
                <a:solidFill>
                  <a:srgbClr val="000000"/>
                </a:solidFill>
                <a:latin typeface="IBM Plex Sans Condensed Bold"/>
              </a:rPr>
              <a:t>Executive House Manager </a:t>
            </a:r>
            <a:r>
              <a:rPr lang="en-US" sz="1229" spc="1" dirty="0">
                <a:solidFill>
                  <a:srgbClr val="7030A0"/>
                </a:solidFill>
                <a:latin typeface="IBM Plex Sans Condensed Bold"/>
              </a:rPr>
              <a:t>$115,745 - $173,618 $55-83/hour </a:t>
            </a:r>
          </a:p>
          <a:p>
            <a:pPr algn="l">
              <a:lnSpc>
                <a:spcPts val="1785"/>
              </a:lnSpc>
            </a:pPr>
            <a:r>
              <a:rPr lang="en-US" sz="1229" spc="1" dirty="0">
                <a:solidFill>
                  <a:srgbClr val="000000"/>
                </a:solidFill>
                <a:latin typeface="IBM Plex Sans Condensed Bold"/>
              </a:rPr>
              <a:t>Assistant House Manager </a:t>
            </a:r>
            <a:r>
              <a:rPr lang="en-US" sz="1229" spc="1" dirty="0">
                <a:solidFill>
                  <a:srgbClr val="7030A0"/>
                </a:solidFill>
                <a:latin typeface="IBM Plex Sans Condensed Bold"/>
              </a:rPr>
              <a:t>$92,596 - $127,320 $44-62/hour </a:t>
            </a:r>
          </a:p>
          <a:p>
            <a:pPr algn="l">
              <a:lnSpc>
                <a:spcPts val="2062"/>
              </a:lnSpc>
            </a:pPr>
            <a:r>
              <a:rPr lang="en-US" sz="1229" spc="1" dirty="0">
                <a:solidFill>
                  <a:srgbClr val="000000"/>
                </a:solidFill>
                <a:latin typeface="IBM Plex Sans Condensed Bold"/>
              </a:rPr>
              <a:t>Office manager </a:t>
            </a:r>
            <a:r>
              <a:rPr lang="en-US" sz="1229" spc="1" dirty="0">
                <a:solidFill>
                  <a:srgbClr val="7030A0"/>
                </a:solidFill>
                <a:latin typeface="IBM Plex Sans Condensed Bold"/>
              </a:rPr>
              <a:t>$115,745 - $202,555 $55-97/hour </a:t>
            </a:r>
          </a:p>
          <a:p>
            <a:pPr algn="l">
              <a:lnSpc>
                <a:spcPts val="1897"/>
              </a:lnSpc>
            </a:pPr>
            <a:r>
              <a:rPr lang="en-US" sz="1229" spc="1" dirty="0">
                <a:solidFill>
                  <a:srgbClr val="000000"/>
                </a:solidFill>
                <a:latin typeface="IBM Plex Sans Condensed Bold"/>
              </a:rPr>
              <a:t>Butler </a:t>
            </a:r>
            <a:r>
              <a:rPr lang="en-US" sz="1229" spc="1" dirty="0">
                <a:solidFill>
                  <a:srgbClr val="7030A0"/>
                </a:solidFill>
                <a:latin typeface="IBM Plex Sans Condensed Bold"/>
              </a:rPr>
              <a:t>$92,596 - $138,894 $44-67/hour </a:t>
            </a:r>
          </a:p>
          <a:p>
            <a:pPr algn="l">
              <a:lnSpc>
                <a:spcPts val="1897"/>
              </a:lnSpc>
            </a:pPr>
            <a:endParaRPr lang="en-US" sz="1229" spc="1" dirty="0">
              <a:solidFill>
                <a:srgbClr val="7030A0"/>
              </a:solidFill>
              <a:latin typeface="IBM Plex Sans Condensed Bold"/>
            </a:endParaRPr>
          </a:p>
          <a:p>
            <a:pPr algn="l">
              <a:lnSpc>
                <a:spcPts val="1897"/>
              </a:lnSpc>
            </a:pPr>
            <a:r>
              <a:rPr lang="en-US" sz="1229" spc="1" dirty="0">
                <a:solidFill>
                  <a:srgbClr val="000000"/>
                </a:solidFill>
                <a:latin typeface="IBM Plex Sans Condensed Bold"/>
              </a:rPr>
              <a:t>Assistants </a:t>
            </a:r>
          </a:p>
          <a:p>
            <a:pPr algn="l">
              <a:lnSpc>
                <a:spcPts val="1897"/>
              </a:lnSpc>
            </a:pPr>
            <a:r>
              <a:rPr lang="en-US" sz="1229" spc="1" dirty="0">
                <a:solidFill>
                  <a:srgbClr val="000000"/>
                </a:solidFill>
                <a:latin typeface="IBM Plex Sans Condensed Bold"/>
              </a:rPr>
              <a:t>Executive assistant </a:t>
            </a:r>
            <a:r>
              <a:rPr lang="en-US" sz="1229" spc="1" dirty="0">
                <a:solidFill>
                  <a:srgbClr val="7030A0"/>
                </a:solidFill>
                <a:latin typeface="IBM Plex Sans Condensed Bold"/>
              </a:rPr>
              <a:t>$104,171 - $214,129 $50-102/hour </a:t>
            </a:r>
          </a:p>
          <a:p>
            <a:pPr algn="l">
              <a:lnSpc>
                <a:spcPts val="1897"/>
              </a:lnSpc>
            </a:pPr>
            <a:r>
              <a:rPr lang="en-US" sz="1229" spc="1" dirty="0">
                <a:solidFill>
                  <a:srgbClr val="000000"/>
                </a:solidFill>
                <a:latin typeface="IBM Plex Sans Condensed Bold"/>
              </a:rPr>
              <a:t>Junior executive assistant </a:t>
            </a:r>
            <a:r>
              <a:rPr lang="en-US" sz="1229" spc="1" dirty="0">
                <a:solidFill>
                  <a:srgbClr val="7030A0"/>
                </a:solidFill>
                <a:latin typeface="IBM Plex Sans Condensed Bold"/>
              </a:rPr>
              <a:t>$69,447 - $92,596 $33-44/hour </a:t>
            </a:r>
          </a:p>
          <a:p>
            <a:pPr algn="l">
              <a:lnSpc>
                <a:spcPts val="1897"/>
              </a:lnSpc>
            </a:pPr>
            <a:r>
              <a:rPr lang="en-US" sz="1229" spc="1" dirty="0">
                <a:solidFill>
                  <a:srgbClr val="000000"/>
                </a:solidFill>
                <a:latin typeface="IBM Plex Sans Condensed Bold"/>
              </a:rPr>
              <a:t>Personal assistant </a:t>
            </a:r>
            <a:r>
              <a:rPr lang="en-US" sz="1229" spc="1" dirty="0">
                <a:solidFill>
                  <a:srgbClr val="7030A0"/>
                </a:solidFill>
                <a:latin typeface="IBM Plex Sans Condensed Bold"/>
              </a:rPr>
              <a:t>$86,809 - $144,682 $42-70/hour </a:t>
            </a:r>
          </a:p>
          <a:p>
            <a:pPr algn="l">
              <a:lnSpc>
                <a:spcPts val="1494"/>
              </a:lnSpc>
            </a:pPr>
            <a:r>
              <a:rPr lang="en-US" sz="1229" spc="1" dirty="0">
                <a:solidFill>
                  <a:srgbClr val="7030A0"/>
                </a:solidFill>
                <a:latin typeface="IBM Plex Sans Condensed Bold"/>
              </a:rPr>
              <a:t>$120,000 - $225,000** $58-108/hour</a:t>
            </a:r>
            <a:r>
              <a:rPr lang="en-US" sz="1229" spc="1" dirty="0">
                <a:solidFill>
                  <a:srgbClr val="000000"/>
                </a:solidFill>
                <a:latin typeface="IBM Plex Sans Condensed Bold"/>
              </a:rPr>
              <a:t> </a:t>
            </a:r>
          </a:p>
          <a:p>
            <a:pPr algn="l">
              <a:lnSpc>
                <a:spcPts val="2353"/>
              </a:lnSpc>
            </a:pPr>
            <a:r>
              <a:rPr lang="en-US" sz="1229" spc="1" dirty="0">
                <a:solidFill>
                  <a:srgbClr val="000000"/>
                </a:solidFill>
                <a:latin typeface="IBM Plex Sans Condensed Bold"/>
              </a:rPr>
              <a:t>Junior personal assistant </a:t>
            </a:r>
            <a:r>
              <a:rPr lang="en-US" sz="1229" spc="1" dirty="0">
                <a:solidFill>
                  <a:srgbClr val="7030A0"/>
                </a:solidFill>
                <a:latin typeface="IBM Plex Sans Condensed Bold"/>
              </a:rPr>
              <a:t>$60,447 - $92,596 $30-44/hour </a:t>
            </a:r>
          </a:p>
          <a:p>
            <a:pPr algn="l">
              <a:lnSpc>
                <a:spcPts val="2353"/>
              </a:lnSpc>
            </a:pPr>
            <a:endParaRPr lang="en-US" sz="1229" spc="1" dirty="0">
              <a:solidFill>
                <a:srgbClr val="7030A0"/>
              </a:solidFill>
              <a:latin typeface="IBM Plex Sans Condensed Bold"/>
            </a:endParaRPr>
          </a:p>
          <a:p>
            <a:pPr algn="l">
              <a:lnSpc>
                <a:spcPts val="1494"/>
              </a:lnSpc>
            </a:pPr>
            <a:r>
              <a:rPr lang="en-US" sz="1229" spc="1" dirty="0">
                <a:solidFill>
                  <a:srgbClr val="000000"/>
                </a:solidFill>
                <a:latin typeface="IBM Plex Sans Condensed Bold"/>
              </a:rPr>
              <a:t>Chefs </a:t>
            </a:r>
          </a:p>
          <a:p>
            <a:pPr algn="l">
              <a:lnSpc>
                <a:spcPts val="2326"/>
              </a:lnSpc>
            </a:pPr>
            <a:r>
              <a:rPr lang="en-US" sz="1229" spc="1" dirty="0">
                <a:solidFill>
                  <a:srgbClr val="000000"/>
                </a:solidFill>
                <a:latin typeface="IBM Plex Sans Condensed Bold"/>
              </a:rPr>
              <a:t>Head chef </a:t>
            </a:r>
            <a:r>
              <a:rPr lang="en-US" sz="1229" spc="1" dirty="0">
                <a:solidFill>
                  <a:srgbClr val="7030A0"/>
                </a:solidFill>
                <a:latin typeface="IBM Plex Sans Condensed Bold"/>
              </a:rPr>
              <a:t>$115,745 - $231,491 $55-111/hour</a:t>
            </a:r>
            <a:r>
              <a:rPr lang="en-US" sz="1229" spc="1" dirty="0">
                <a:solidFill>
                  <a:srgbClr val="000000"/>
                </a:solidFill>
                <a:latin typeface="IBM Plex Sans Condensed Bold"/>
              </a:rPr>
              <a:t> </a:t>
            </a:r>
          </a:p>
          <a:p>
            <a:pPr algn="l">
              <a:lnSpc>
                <a:spcPts val="1520"/>
              </a:lnSpc>
            </a:pPr>
            <a:r>
              <a:rPr lang="en-US" sz="1229" spc="1" dirty="0">
                <a:solidFill>
                  <a:srgbClr val="000000"/>
                </a:solidFill>
                <a:latin typeface="IBM Plex Sans Condensed Bold"/>
              </a:rPr>
              <a:t>Sous chef </a:t>
            </a:r>
            <a:r>
              <a:rPr lang="en-US" sz="1229" spc="1" dirty="0">
                <a:solidFill>
                  <a:srgbClr val="7030A0"/>
                </a:solidFill>
                <a:latin typeface="IBM Plex Sans Condensed Bold"/>
              </a:rPr>
              <a:t>$86,809 - $109,958 $42-53/hour </a:t>
            </a:r>
          </a:p>
          <a:p>
            <a:pPr algn="l">
              <a:lnSpc>
                <a:spcPts val="2331"/>
              </a:lnSpc>
            </a:pPr>
            <a:r>
              <a:rPr lang="en-US" sz="1229" spc="1" dirty="0">
                <a:solidFill>
                  <a:srgbClr val="000000"/>
                </a:solidFill>
                <a:latin typeface="IBM Plex Sans Condensed Bold"/>
              </a:rPr>
              <a:t>Cook </a:t>
            </a:r>
            <a:r>
              <a:rPr lang="en-US" sz="1229" spc="1" dirty="0">
                <a:solidFill>
                  <a:srgbClr val="7030A0"/>
                </a:solidFill>
                <a:latin typeface="IBM Plex Sans Condensed Bold"/>
              </a:rPr>
              <a:t>$69,447 - $104,171 $33-50/hour </a:t>
            </a:r>
          </a:p>
          <a:p>
            <a:pPr algn="l">
              <a:lnSpc>
                <a:spcPts val="2331"/>
              </a:lnSpc>
            </a:pPr>
            <a:endParaRPr lang="en-US" sz="1229" spc="1" dirty="0">
              <a:solidFill>
                <a:srgbClr val="7030A0"/>
              </a:solidFill>
              <a:latin typeface="IBM Plex Sans Condensed Bold"/>
            </a:endParaRPr>
          </a:p>
          <a:p>
            <a:pPr algn="l">
              <a:lnSpc>
                <a:spcPts val="1516"/>
              </a:lnSpc>
            </a:pPr>
            <a:r>
              <a:rPr lang="en-US" sz="1229" spc="1" dirty="0">
                <a:solidFill>
                  <a:srgbClr val="000000"/>
                </a:solidFill>
                <a:latin typeface="IBM Plex Sans Condensed Bold"/>
              </a:rPr>
              <a:t>Housekeeping </a:t>
            </a:r>
          </a:p>
          <a:p>
            <a:pPr algn="l">
              <a:lnSpc>
                <a:spcPts val="2304"/>
              </a:lnSpc>
            </a:pPr>
            <a:r>
              <a:rPr lang="en-US" sz="1229" spc="1" dirty="0">
                <a:solidFill>
                  <a:srgbClr val="000000"/>
                </a:solidFill>
                <a:latin typeface="IBM Plex Sans Condensed Bold"/>
              </a:rPr>
              <a:t>Executive Housekeeper </a:t>
            </a:r>
            <a:r>
              <a:rPr lang="en-US" sz="1229" spc="1" dirty="0">
                <a:solidFill>
                  <a:srgbClr val="7030A0"/>
                </a:solidFill>
                <a:latin typeface="IBM Plex Sans Condensed Bold"/>
              </a:rPr>
              <a:t>$90,809 - $115,745 $43-55/hour </a:t>
            </a:r>
          </a:p>
          <a:p>
            <a:pPr algn="l">
              <a:lnSpc>
                <a:spcPts val="1542"/>
              </a:lnSpc>
            </a:pPr>
            <a:r>
              <a:rPr lang="en-US" sz="1229" spc="1" dirty="0">
                <a:solidFill>
                  <a:srgbClr val="000000"/>
                </a:solidFill>
                <a:latin typeface="IBM Plex Sans Condensed Bold"/>
              </a:rPr>
              <a:t>Housekeeper </a:t>
            </a:r>
            <a:r>
              <a:rPr lang="en-US" sz="1229" spc="1" dirty="0">
                <a:solidFill>
                  <a:srgbClr val="7030A0"/>
                </a:solidFill>
                <a:latin typeface="IBM Plex Sans Condensed Bold"/>
              </a:rPr>
              <a:t>$70,234 - $92,596 $35-44/hour </a:t>
            </a:r>
          </a:p>
          <a:p>
            <a:pPr algn="l">
              <a:lnSpc>
                <a:spcPts val="2304"/>
              </a:lnSpc>
            </a:pPr>
            <a:r>
              <a:rPr lang="en-US" sz="1229" spc="1" dirty="0">
                <a:solidFill>
                  <a:srgbClr val="000000"/>
                </a:solidFill>
                <a:latin typeface="IBM Plex Sans Condensed Bold"/>
              </a:rPr>
              <a:t>Ladies maid </a:t>
            </a:r>
            <a:r>
              <a:rPr lang="en-US" sz="1229" spc="1" dirty="0">
                <a:solidFill>
                  <a:srgbClr val="7030A0"/>
                </a:solidFill>
                <a:latin typeface="IBM Plex Sans Condensed Bold"/>
              </a:rPr>
              <a:t>$86,809 - $98,383 $42-47/hour </a:t>
            </a:r>
          </a:p>
          <a:p>
            <a:pPr algn="l">
              <a:lnSpc>
                <a:spcPts val="1542"/>
              </a:lnSpc>
            </a:pPr>
            <a:r>
              <a:rPr lang="en-US" sz="1229" spc="1" dirty="0">
                <a:solidFill>
                  <a:srgbClr val="000000"/>
                </a:solidFill>
                <a:latin typeface="IBM Plex Sans Condensed Bold"/>
              </a:rPr>
              <a:t>Laundress </a:t>
            </a:r>
            <a:r>
              <a:rPr lang="en-US" sz="1229" spc="1" dirty="0">
                <a:solidFill>
                  <a:srgbClr val="7030A0"/>
                </a:solidFill>
                <a:latin typeface="IBM Plex Sans Condensed Bold"/>
              </a:rPr>
              <a:t>$86,809 - $98,383 $42-47/hour</a:t>
            </a:r>
            <a:r>
              <a:rPr lang="en-US" sz="1229" spc="1" dirty="0">
                <a:solidFill>
                  <a:srgbClr val="000000"/>
                </a:solidFill>
                <a:latin typeface="IBM Plex Sans Condensed Bold"/>
              </a:rPr>
              <a:t> </a:t>
            </a:r>
          </a:p>
          <a:p>
            <a:pPr algn="l">
              <a:lnSpc>
                <a:spcPts val="2277"/>
              </a:lnSpc>
            </a:pPr>
            <a:endParaRPr lang="en-US" sz="1229" spc="1" dirty="0">
              <a:solidFill>
                <a:srgbClr val="000000"/>
              </a:solidFill>
              <a:latin typeface="IBM Plex Sans Condensed Bold"/>
            </a:endParaRPr>
          </a:p>
          <a:p>
            <a:pPr algn="l">
              <a:lnSpc>
                <a:spcPts val="3072"/>
              </a:lnSpc>
            </a:pPr>
            <a:endParaRPr lang="en-US" sz="1229" spc="1" dirty="0">
              <a:solidFill>
                <a:srgbClr val="000000"/>
              </a:solidFill>
              <a:latin typeface="IBM Plex Sans Condensed Bold"/>
            </a:endParaRPr>
          </a:p>
        </p:txBody>
      </p:sp>
      <p:sp>
        <p:nvSpPr>
          <p:cNvPr id="13" name="TextBox 13"/>
          <p:cNvSpPr txBox="1"/>
          <p:nvPr/>
        </p:nvSpPr>
        <p:spPr>
          <a:xfrm>
            <a:off x="9137241" y="1546926"/>
            <a:ext cx="4718656" cy="7673511"/>
          </a:xfrm>
          <a:prstGeom prst="rect">
            <a:avLst/>
          </a:prstGeom>
        </p:spPr>
        <p:txBody>
          <a:bodyPr lIns="0" tIns="0" rIns="0" bIns="0" rtlCol="0" anchor="t">
            <a:spAutoFit/>
          </a:bodyPr>
          <a:lstStyle/>
          <a:p>
            <a:pPr>
              <a:lnSpc>
                <a:spcPts val="2463"/>
              </a:lnSpc>
            </a:pPr>
            <a:r>
              <a:rPr lang="en-US" sz="1229" spc="1" dirty="0">
                <a:solidFill>
                  <a:srgbClr val="000000"/>
                </a:solidFill>
                <a:latin typeface="IBM Plex Sans Condensed Bold"/>
              </a:rPr>
              <a:t>Family help </a:t>
            </a:r>
          </a:p>
          <a:p>
            <a:pPr>
              <a:lnSpc>
                <a:spcPts val="2463"/>
              </a:lnSpc>
            </a:pPr>
            <a:r>
              <a:rPr lang="en-US" sz="1229" spc="1" dirty="0">
                <a:solidFill>
                  <a:srgbClr val="000000"/>
                </a:solidFill>
                <a:latin typeface="IBM Plex Sans Condensed Bold"/>
              </a:rPr>
              <a:t>Baby nurse $347 - $694/day, per child $43-87/hour, per child </a:t>
            </a:r>
          </a:p>
          <a:p>
            <a:pPr>
              <a:lnSpc>
                <a:spcPts val="2463"/>
              </a:lnSpc>
            </a:pPr>
            <a:r>
              <a:rPr lang="en-US" sz="1229" spc="1" dirty="0">
                <a:solidFill>
                  <a:srgbClr val="000000"/>
                </a:solidFill>
                <a:latin typeface="IBM Plex Sans Condensed Bold"/>
              </a:rPr>
              <a:t>Nanny $58,234 - $214,129 $29-103/hour </a:t>
            </a:r>
          </a:p>
          <a:p>
            <a:pPr>
              <a:lnSpc>
                <a:spcPts val="2463"/>
              </a:lnSpc>
            </a:pPr>
            <a:r>
              <a:rPr lang="en-US" sz="1229" spc="1" dirty="0">
                <a:solidFill>
                  <a:srgbClr val="000000"/>
                </a:solidFill>
                <a:latin typeface="IBM Plex Sans Condensed Bold"/>
              </a:rPr>
              <a:t>Family assistant $69,447 - $104,171 $33-50/hour </a:t>
            </a:r>
          </a:p>
          <a:p>
            <a:pPr>
              <a:lnSpc>
                <a:spcPts val="2463"/>
              </a:lnSpc>
            </a:pPr>
            <a:r>
              <a:rPr lang="en-US" sz="1229" spc="1" dirty="0">
                <a:solidFill>
                  <a:srgbClr val="000000"/>
                </a:solidFill>
                <a:latin typeface="IBM Plex Sans Condensed Bold"/>
              </a:rPr>
              <a:t>Governess $115,745 - $231,491 $55-111/hour </a:t>
            </a:r>
          </a:p>
          <a:p>
            <a:pPr>
              <a:lnSpc>
                <a:spcPts val="2463"/>
              </a:lnSpc>
            </a:pPr>
            <a:r>
              <a:rPr lang="en-US" sz="1229" spc="1" dirty="0">
                <a:solidFill>
                  <a:srgbClr val="000000"/>
                </a:solidFill>
                <a:latin typeface="IBM Plex Sans Condensed Bold"/>
              </a:rPr>
              <a:t>Chauffeur/Driver $86,809 - $104,171 $42-50/hour </a:t>
            </a:r>
          </a:p>
          <a:p>
            <a:pPr>
              <a:lnSpc>
                <a:spcPts val="2463"/>
              </a:lnSpc>
            </a:pPr>
            <a:r>
              <a:rPr lang="en-US" sz="1229" spc="1" dirty="0">
                <a:solidFill>
                  <a:srgbClr val="000000"/>
                </a:solidFill>
                <a:latin typeface="IBM Plex Sans Condensed Bold"/>
              </a:rPr>
              <a:t>Executive protection $104,171 - $138,894 $50-67/hour </a:t>
            </a:r>
          </a:p>
          <a:p>
            <a:pPr>
              <a:lnSpc>
                <a:spcPts val="2463"/>
              </a:lnSpc>
            </a:pPr>
            <a:r>
              <a:rPr lang="en-US" sz="1229" spc="1" dirty="0">
                <a:solidFill>
                  <a:srgbClr val="000000"/>
                </a:solidFill>
                <a:latin typeface="IBM Plex Sans Condensed Bold"/>
              </a:rPr>
              <a:t>Domestic couple $144,682 - $347,237 $69-167/hour </a:t>
            </a:r>
          </a:p>
          <a:p>
            <a:pPr>
              <a:lnSpc>
                <a:spcPts val="2463"/>
              </a:lnSpc>
            </a:pPr>
            <a:r>
              <a:rPr lang="en-US" sz="1229" spc="1" dirty="0">
                <a:solidFill>
                  <a:srgbClr val="000000"/>
                </a:solidFill>
                <a:latin typeface="IBM Plex Sans Condensed Bold"/>
              </a:rPr>
              <a:t>Tutor $115,745 - $173,618 $55-83/hour </a:t>
            </a:r>
          </a:p>
          <a:p>
            <a:pPr>
              <a:lnSpc>
                <a:spcPts val="2463"/>
              </a:lnSpc>
            </a:pPr>
            <a:r>
              <a:rPr lang="en-US" sz="1229" spc="1" dirty="0">
                <a:solidFill>
                  <a:srgbClr val="000000"/>
                </a:solidFill>
                <a:latin typeface="IBM Plex Sans Condensed Bold"/>
              </a:rPr>
              <a:t>Houseman $69,447 - $92,596 $33-44/hour </a:t>
            </a:r>
          </a:p>
          <a:p>
            <a:pPr>
              <a:lnSpc>
                <a:spcPts val="2463"/>
              </a:lnSpc>
            </a:pPr>
            <a:endParaRPr lang="en-US" sz="1229" spc="1" dirty="0">
              <a:solidFill>
                <a:srgbClr val="000000"/>
              </a:solidFill>
              <a:latin typeface="IBM Plex Sans Condensed Bold"/>
            </a:endParaRPr>
          </a:p>
          <a:p>
            <a:pPr>
              <a:lnSpc>
                <a:spcPts val="2463"/>
              </a:lnSpc>
            </a:pPr>
            <a:r>
              <a:rPr lang="en-US" sz="1229" spc="1" dirty="0">
                <a:solidFill>
                  <a:srgbClr val="000000"/>
                </a:solidFill>
                <a:latin typeface="IBM Plex Sans Condensed Bold"/>
              </a:rPr>
              <a:t>Private Service Professional (PSP) Titles and Salary Ranges (with April 2022 COLA “adjustments”)* </a:t>
            </a:r>
          </a:p>
          <a:p>
            <a:pPr>
              <a:lnSpc>
                <a:spcPts val="2463"/>
              </a:lnSpc>
            </a:pPr>
            <a:r>
              <a:rPr lang="en-US" sz="1229" spc="1" dirty="0">
                <a:solidFill>
                  <a:srgbClr val="000000"/>
                </a:solidFill>
                <a:latin typeface="IBM Plex Sans Condensed Bold"/>
              </a:rPr>
              <a:t>From the 2017 article… </a:t>
            </a:r>
          </a:p>
          <a:p>
            <a:pPr>
              <a:lnSpc>
                <a:spcPts val="2463"/>
              </a:lnSpc>
            </a:pPr>
            <a:r>
              <a:rPr lang="en-US" sz="1229" spc="1" dirty="0">
                <a:solidFill>
                  <a:srgbClr val="000000"/>
                </a:solidFill>
                <a:latin typeface="IBM Plex Sans Condensed Bold Italics"/>
              </a:rPr>
              <a:t>“Time is a CEO's most valuable resource” </a:t>
            </a:r>
          </a:p>
          <a:p>
            <a:pPr>
              <a:lnSpc>
                <a:spcPts val="2463"/>
              </a:lnSpc>
            </a:pPr>
            <a:r>
              <a:rPr lang="en-US" sz="1229" spc="1" dirty="0">
                <a:solidFill>
                  <a:srgbClr val="000000"/>
                </a:solidFill>
                <a:latin typeface="IBM Plex Sans Condensed Bold"/>
              </a:rPr>
              <a:t>Here are all the people the .01% hire to keep their households running smoothly </a:t>
            </a:r>
          </a:p>
          <a:p>
            <a:pPr>
              <a:lnSpc>
                <a:spcPts val="2463"/>
              </a:lnSpc>
            </a:pPr>
            <a:r>
              <a:rPr lang="en-US" sz="1229" u="sng" spc="1" dirty="0">
                <a:solidFill>
                  <a:srgbClr val="000000"/>
                </a:solidFill>
                <a:latin typeface="IBM Plex Sans Condensed Bold"/>
                <a:hlinkClick r:id="rId2" tooltip="http://www.businessinsider.com/richest-people-household-staff-salary-new-york-city-2017-12/"/>
              </a:rPr>
              <a:t>http://www.businessinsider.com/richest-people-household-staff-salary-new-york-city-2017-12/ </a:t>
            </a:r>
          </a:p>
          <a:p>
            <a:pPr algn="l">
              <a:lnSpc>
                <a:spcPts val="2463"/>
              </a:lnSpc>
            </a:pPr>
            <a:endParaRPr lang="en-US" sz="1229" u="sng" spc="1" dirty="0">
              <a:solidFill>
                <a:srgbClr val="000000"/>
              </a:solidFill>
              <a:latin typeface="IBM Plex Sans Condensed Bold"/>
              <a:hlinkClick r:id="rId2" tooltip="http://www.businessinsider.com/richest-people-household-staff-salary-new-york-city-2017-12/"/>
            </a:endParaRPr>
          </a:p>
          <a:p>
            <a:pPr algn="l">
              <a:lnSpc>
                <a:spcPts val="3072"/>
              </a:lnSpc>
            </a:pPr>
            <a:r>
              <a:rPr lang="en-US" sz="1229" spc="1" dirty="0">
                <a:solidFill>
                  <a:srgbClr val="000000"/>
                </a:solidFill>
                <a:latin typeface="IBM Plex Sans Condensed Bold"/>
              </a:rPr>
              <a:t>*US Social Security Administration – Cost Of Living Adjustments:</a:t>
            </a:r>
            <a:r>
              <a:rPr lang="en-US" sz="1229" spc="1" dirty="0">
                <a:solidFill>
                  <a:srgbClr val="000000"/>
                </a:solidFill>
                <a:latin typeface="IBM Plex Sans Condensed Bold"/>
                <a:hlinkClick r:id="rId3" tooltip="https://www.ssa.gov/OACT/COLA/colaseries.html"/>
              </a:rPr>
              <a:t> </a:t>
            </a:r>
            <a:r>
              <a:rPr lang="en-US" sz="1229" spc="1" dirty="0">
                <a:solidFill>
                  <a:srgbClr val="0000FF"/>
                </a:solidFill>
                <a:latin typeface="IBM Plex Sans Condensed Bold"/>
                <a:hlinkClick r:id="rId3" tooltip="https://www.ssa.gov/OACT/COLA/colaseries.html"/>
              </a:rPr>
              <a:t>https://www.ssa.gov/OACT/COLA/colaseries.html</a:t>
            </a:r>
            <a:r>
              <a:rPr lang="en-US" sz="1229" spc="1" dirty="0">
                <a:solidFill>
                  <a:srgbClr val="000000"/>
                </a:solidFill>
                <a:latin typeface="IBM Plex Sans Condensed Bold"/>
                <a:hlinkClick r:id="rId3" tooltip="https://www.ssa.gov/OACT/COLA/colaseries.html"/>
              </a:rPr>
              <a:t> </a:t>
            </a:r>
          </a:p>
          <a:p>
            <a:pPr algn="l">
              <a:lnSpc>
                <a:spcPts val="1015"/>
              </a:lnSpc>
            </a:pPr>
            <a:r>
              <a:rPr lang="en-US" sz="1229" spc="1" dirty="0">
                <a:solidFill>
                  <a:srgbClr val="000000"/>
                </a:solidFill>
                <a:latin typeface="IBM Plex Sans Condensed Bold"/>
              </a:rPr>
              <a:t>*Inflation Calculator </a:t>
            </a:r>
            <a:r>
              <a:rPr lang="en-US" sz="1229" spc="1" dirty="0">
                <a:solidFill>
                  <a:srgbClr val="0000FF"/>
                </a:solidFill>
                <a:latin typeface="IBM Plex Sans Condensed Bold"/>
                <a:hlinkClick r:id="rId4" tooltip="https://www.in2013dollars.com/"/>
              </a:rPr>
              <a:t>https://www.in2013dollars.com/</a:t>
            </a:r>
            <a:r>
              <a:rPr lang="en-US" sz="1229" spc="1" dirty="0">
                <a:solidFill>
                  <a:srgbClr val="000000"/>
                </a:solidFill>
                <a:latin typeface="IBM Plex Sans Condensed Bold"/>
                <a:hlinkClick r:id="rId4" tooltip="https://www.in2013dollars.com/"/>
              </a:rPr>
              <a:t> </a:t>
            </a:r>
          </a:p>
          <a:p>
            <a:pPr algn="l">
              <a:lnSpc>
                <a:spcPts val="3072"/>
              </a:lnSpc>
            </a:pPr>
            <a:endParaRPr lang="en-US" sz="1229" spc="1" dirty="0">
              <a:solidFill>
                <a:srgbClr val="000000"/>
              </a:solidFill>
              <a:latin typeface="IBM Plex Sans Condensed Bold"/>
              <a:hlinkClick r:id="rId4" tooltip="https://www.in2013dollars.com/"/>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4EADB"/>
        </a:solidFill>
        <a:effectLst/>
      </p:bgPr>
    </p:bg>
    <p:spTree>
      <p:nvGrpSpPr>
        <p:cNvPr id="1" name=""/>
        <p:cNvGrpSpPr/>
        <p:nvPr/>
      </p:nvGrpSpPr>
      <p:grpSpPr>
        <a:xfrm>
          <a:off x="0" y="0"/>
          <a:ext cx="0" cy="0"/>
          <a:chOff x="0" y="0"/>
          <a:chExt cx="0" cy="0"/>
        </a:xfrm>
      </p:grpSpPr>
      <p:sp>
        <p:nvSpPr>
          <p:cNvPr id="2" name="TextBox 2"/>
          <p:cNvSpPr txBox="1"/>
          <p:nvPr/>
        </p:nvSpPr>
        <p:spPr>
          <a:xfrm>
            <a:off x="4182885" y="60622"/>
            <a:ext cx="9663706" cy="1162050"/>
          </a:xfrm>
          <a:prstGeom prst="rect">
            <a:avLst/>
          </a:prstGeom>
        </p:spPr>
        <p:txBody>
          <a:bodyPr lIns="0" tIns="0" rIns="0" bIns="0" rtlCol="0" anchor="t">
            <a:spAutoFit/>
          </a:bodyPr>
          <a:lstStyle/>
          <a:p>
            <a:pPr algn="ctr">
              <a:lnSpc>
                <a:spcPts val="8640"/>
              </a:lnSpc>
            </a:pPr>
            <a:r>
              <a:rPr lang="en-US" sz="7200">
                <a:solidFill>
                  <a:srgbClr val="271905"/>
                </a:solidFill>
                <a:latin typeface="Bodoni FLF Italics"/>
              </a:rPr>
              <a:t>Our Process &amp; Timeline</a:t>
            </a:r>
          </a:p>
        </p:txBody>
      </p:sp>
      <p:sp>
        <p:nvSpPr>
          <p:cNvPr id="3" name="TextBox 3"/>
          <p:cNvSpPr txBox="1"/>
          <p:nvPr/>
        </p:nvSpPr>
        <p:spPr>
          <a:xfrm>
            <a:off x="5835216" y="9094153"/>
            <a:ext cx="6617568" cy="375920"/>
          </a:xfrm>
          <a:prstGeom prst="rect">
            <a:avLst/>
          </a:prstGeom>
        </p:spPr>
        <p:txBody>
          <a:bodyPr lIns="0" tIns="0" rIns="0" bIns="0" rtlCol="0" anchor="t">
            <a:spAutoFit/>
          </a:bodyPr>
          <a:lstStyle/>
          <a:p>
            <a:pPr algn="ctr">
              <a:lnSpc>
                <a:spcPts val="2799"/>
              </a:lnSpc>
            </a:pPr>
            <a:r>
              <a:rPr lang="en-US" sz="2799">
                <a:solidFill>
                  <a:srgbClr val="967D55"/>
                </a:solidFill>
                <a:latin typeface="Alice"/>
              </a:rPr>
              <a:t>08</a:t>
            </a:r>
          </a:p>
        </p:txBody>
      </p:sp>
      <p:sp>
        <p:nvSpPr>
          <p:cNvPr id="4" name="AutoShape 4"/>
          <p:cNvSpPr/>
          <p:nvPr/>
        </p:nvSpPr>
        <p:spPr>
          <a:xfrm>
            <a:off x="9780663" y="9258300"/>
            <a:ext cx="8507337" cy="0"/>
          </a:xfrm>
          <a:prstGeom prst="line">
            <a:avLst/>
          </a:prstGeom>
          <a:ln w="38100" cap="flat">
            <a:solidFill>
              <a:srgbClr val="967D55"/>
            </a:solidFill>
            <a:prstDash val="solid"/>
            <a:headEnd type="none" w="sm" len="sm"/>
            <a:tailEnd type="none" w="sm" len="sm"/>
          </a:ln>
        </p:spPr>
      </p:sp>
      <p:sp>
        <p:nvSpPr>
          <p:cNvPr id="5" name="AutoShape 5"/>
          <p:cNvSpPr/>
          <p:nvPr/>
        </p:nvSpPr>
        <p:spPr>
          <a:xfrm>
            <a:off x="58478" y="9258300"/>
            <a:ext cx="8507337" cy="0"/>
          </a:xfrm>
          <a:prstGeom prst="line">
            <a:avLst/>
          </a:prstGeom>
          <a:ln w="38100" cap="flat">
            <a:solidFill>
              <a:srgbClr val="967D55"/>
            </a:solidFill>
            <a:prstDash val="solid"/>
            <a:headEnd type="none" w="sm" len="sm"/>
            <a:tailEnd type="none" w="sm" len="sm"/>
          </a:ln>
        </p:spPr>
      </p:sp>
      <p:grpSp>
        <p:nvGrpSpPr>
          <p:cNvPr id="6" name="Group 6"/>
          <p:cNvGrpSpPr/>
          <p:nvPr/>
        </p:nvGrpSpPr>
        <p:grpSpPr>
          <a:xfrm>
            <a:off x="17163390" y="9277350"/>
            <a:ext cx="1549068" cy="1549068"/>
            <a:chOff x="0" y="0"/>
            <a:chExt cx="812800" cy="812800"/>
          </a:xfrm>
        </p:grpSpPr>
        <p:sp>
          <p:nvSpPr>
            <p:cNvPr id="7" name="Freeform 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67D55"/>
            </a:solidFill>
          </p:spPr>
        </p:sp>
        <p:sp>
          <p:nvSpPr>
            <p:cNvPr id="8" name="TextBox 8"/>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2575667" y="-449433"/>
            <a:ext cx="5268290" cy="5268290"/>
            <a:chOff x="0" y="0"/>
            <a:chExt cx="812800" cy="812800"/>
          </a:xfrm>
        </p:grpSpPr>
        <p:sp>
          <p:nvSpPr>
            <p:cNvPr id="10" name="Freeform 10"/>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DDBC8A"/>
            </a:solidFill>
          </p:spPr>
        </p:sp>
        <p:sp>
          <p:nvSpPr>
            <p:cNvPr id="11" name="TextBox 11"/>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sp>
        <p:nvSpPr>
          <p:cNvPr id="12" name="TextBox 12"/>
          <p:cNvSpPr txBox="1"/>
          <p:nvPr/>
        </p:nvSpPr>
        <p:spPr>
          <a:xfrm>
            <a:off x="729776" y="1322695"/>
            <a:ext cx="16828447" cy="7652385"/>
          </a:xfrm>
          <a:prstGeom prst="rect">
            <a:avLst/>
          </a:prstGeom>
        </p:spPr>
        <p:txBody>
          <a:bodyPr lIns="0" tIns="0" rIns="0" bIns="0" rtlCol="0" anchor="t">
            <a:spAutoFit/>
          </a:bodyPr>
          <a:lstStyle/>
          <a:p>
            <a:pPr algn="just">
              <a:lnSpc>
                <a:spcPts val="2400"/>
              </a:lnSpc>
            </a:pPr>
            <a:r>
              <a:rPr lang="en-US" sz="2400">
                <a:solidFill>
                  <a:srgbClr val="271905"/>
                </a:solidFill>
                <a:latin typeface="Alice"/>
              </a:rPr>
              <a:t>Commencement of our comprehensive service timeline is contingent upon the receipt of your esteemed initial advertisement fee, amounting to $299.00. Please note that this fee is non-refundable and serves as the foundation for the creation of an intricately detailed job description, tailored to capture the essence and allure of your distinguished opportunity. This meticulously crafted document is strategically distributed across a diverse range of media channels, encompassing an impressive array of over 120 outlets.</a:t>
            </a:r>
          </a:p>
          <a:p>
            <a:pPr algn="just">
              <a:lnSpc>
                <a:spcPts val="2400"/>
              </a:lnSpc>
            </a:pPr>
            <a:endParaRPr lang="en-US" sz="2400">
              <a:solidFill>
                <a:srgbClr val="271905"/>
              </a:solidFill>
              <a:latin typeface="Alice"/>
            </a:endParaRPr>
          </a:p>
          <a:p>
            <a:pPr algn="just">
              <a:lnSpc>
                <a:spcPts val="2400"/>
              </a:lnSpc>
            </a:pPr>
            <a:r>
              <a:rPr lang="en-US" sz="2400">
                <a:solidFill>
                  <a:srgbClr val="271905"/>
                </a:solidFill>
                <a:latin typeface="Alice"/>
              </a:rPr>
              <a:t>Within this multifaceted promotional strategy, you will find familiar names such as Indeed.com and LinkedIn, prominent platforms widely recognized for their influence and reach. In addition to these well-known avenues, we proactively engage with more localized media channels, including community centers and churches, leveraging the power of local bulletins to extend the reach of your unique proposition. Our goal is to maximize visibility and accessibility, enabling your opportunity to resonate with a broad spectrum of talent in the public domain.</a:t>
            </a:r>
          </a:p>
          <a:p>
            <a:pPr algn="just">
              <a:lnSpc>
                <a:spcPts val="2400"/>
              </a:lnSpc>
            </a:pPr>
            <a:endParaRPr lang="en-US" sz="2400">
              <a:solidFill>
                <a:srgbClr val="271905"/>
              </a:solidFill>
              <a:latin typeface="Alice"/>
            </a:endParaRPr>
          </a:p>
          <a:p>
            <a:pPr algn="just">
              <a:lnSpc>
                <a:spcPts val="2400"/>
              </a:lnSpc>
            </a:pPr>
            <a:r>
              <a:rPr lang="en-US" sz="2400">
                <a:solidFill>
                  <a:srgbClr val="271905"/>
                </a:solidFill>
                <a:latin typeface="Alice"/>
              </a:rPr>
              <a:t>At the House Managers Network, we uphold the utmost importance of safeguarding your personal information. Rest assured that our commitment to client confidentiality is unwavering and resolute. The protection and privacy of our esteemed clientele form the cornerstone of our values and operational practices. You can have full confidence that your sensitive data will be handled with the utmost care, ensuring complete discretion and integrity throughout the entirety of our partnership.</a:t>
            </a:r>
          </a:p>
          <a:p>
            <a:pPr algn="just">
              <a:lnSpc>
                <a:spcPts val="2400"/>
              </a:lnSpc>
            </a:pPr>
            <a:endParaRPr lang="en-US" sz="2400">
              <a:solidFill>
                <a:srgbClr val="271905"/>
              </a:solidFill>
              <a:latin typeface="Alice"/>
            </a:endParaRPr>
          </a:p>
          <a:p>
            <a:pPr algn="just">
              <a:lnSpc>
                <a:spcPts val="2400"/>
              </a:lnSpc>
            </a:pPr>
            <a:r>
              <a:rPr lang="en-US" sz="2400">
                <a:solidFill>
                  <a:srgbClr val="271905"/>
                </a:solidFill>
                <a:latin typeface="Alice"/>
              </a:rPr>
              <a:t>By entrusting us with your recruitment needs, you gain access to our meticulously curated network of media outlets, enabling your distinguished opportunity to shine brightly and captivate the attention of qualified candidates. Together, we will embark on a journey towards identifying the ideal talent who will contribute to the continued success and growth of your esteemed enterprise.</a:t>
            </a:r>
          </a:p>
          <a:p>
            <a:pPr algn="just">
              <a:lnSpc>
                <a:spcPts val="2400"/>
              </a:lnSpc>
            </a:pPr>
            <a:endParaRPr lang="en-US" sz="2400">
              <a:solidFill>
                <a:srgbClr val="271905"/>
              </a:solidFill>
              <a:latin typeface="Alice"/>
            </a:endParaRPr>
          </a:p>
          <a:p>
            <a:pPr algn="just">
              <a:lnSpc>
                <a:spcPts val="2400"/>
              </a:lnSpc>
            </a:pPr>
            <a:r>
              <a:rPr lang="en-US" sz="2400">
                <a:solidFill>
                  <a:srgbClr val="271905"/>
                </a:solidFill>
                <a:latin typeface="Alice"/>
              </a:rPr>
              <a:t>The timeline of placements varies depending on the family needs and availability. Most placements average 2-6 weeks depending on the agreed trial date and family's needs.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967D55"/>
        </a:solidFill>
        <a:effectLst/>
      </p:bgPr>
    </p:bg>
    <p:spTree>
      <p:nvGrpSpPr>
        <p:cNvPr id="1" name=""/>
        <p:cNvGrpSpPr/>
        <p:nvPr/>
      </p:nvGrpSpPr>
      <p:grpSpPr>
        <a:xfrm>
          <a:off x="0" y="0"/>
          <a:ext cx="0" cy="0"/>
          <a:chOff x="0" y="0"/>
          <a:chExt cx="0" cy="0"/>
        </a:xfrm>
      </p:grpSpPr>
      <p:grpSp>
        <p:nvGrpSpPr>
          <p:cNvPr id="2" name="Group 2"/>
          <p:cNvGrpSpPr/>
          <p:nvPr/>
        </p:nvGrpSpPr>
        <p:grpSpPr>
          <a:xfrm>
            <a:off x="10774242" y="-348481"/>
            <a:ext cx="7746079" cy="10867802"/>
            <a:chOff x="0" y="0"/>
            <a:chExt cx="10328105" cy="14490403"/>
          </a:xfrm>
        </p:grpSpPr>
        <p:pic>
          <p:nvPicPr>
            <p:cNvPr id="3" name="Picture 3"/>
            <p:cNvPicPr>
              <a:picLocks noChangeAspect="1"/>
            </p:cNvPicPr>
            <p:nvPr/>
          </p:nvPicPr>
          <p:blipFill>
            <a:blip r:embed="rId2"/>
            <a:srcRect l="26211" r="26211"/>
            <a:stretch>
              <a:fillRect/>
            </a:stretch>
          </p:blipFill>
          <p:spPr>
            <a:xfrm>
              <a:off x="0" y="0"/>
              <a:ext cx="10328105" cy="14490403"/>
            </a:xfrm>
            <a:prstGeom prst="rect">
              <a:avLst/>
            </a:prstGeom>
          </p:spPr>
        </p:pic>
      </p:grpSp>
      <p:sp>
        <p:nvSpPr>
          <p:cNvPr id="4" name="TextBox 4"/>
          <p:cNvSpPr txBox="1"/>
          <p:nvPr/>
        </p:nvSpPr>
        <p:spPr>
          <a:xfrm>
            <a:off x="5835216" y="9094153"/>
            <a:ext cx="6617568" cy="375920"/>
          </a:xfrm>
          <a:prstGeom prst="rect">
            <a:avLst/>
          </a:prstGeom>
        </p:spPr>
        <p:txBody>
          <a:bodyPr lIns="0" tIns="0" rIns="0" bIns="0" rtlCol="0" anchor="t">
            <a:spAutoFit/>
          </a:bodyPr>
          <a:lstStyle/>
          <a:p>
            <a:pPr algn="ctr">
              <a:lnSpc>
                <a:spcPts val="2799"/>
              </a:lnSpc>
            </a:pPr>
            <a:r>
              <a:rPr lang="en-US" sz="2799">
                <a:solidFill>
                  <a:srgbClr val="F4EADB"/>
                </a:solidFill>
                <a:latin typeface="Alice"/>
              </a:rPr>
              <a:t>06</a:t>
            </a:r>
          </a:p>
        </p:txBody>
      </p:sp>
      <p:sp>
        <p:nvSpPr>
          <p:cNvPr id="5" name="AutoShape 5"/>
          <p:cNvSpPr/>
          <p:nvPr/>
        </p:nvSpPr>
        <p:spPr>
          <a:xfrm>
            <a:off x="-293986" y="9258300"/>
            <a:ext cx="8507337" cy="0"/>
          </a:xfrm>
          <a:prstGeom prst="line">
            <a:avLst/>
          </a:prstGeom>
          <a:ln w="38100" cap="flat">
            <a:solidFill>
              <a:srgbClr val="F4EADB"/>
            </a:solidFill>
            <a:prstDash val="solid"/>
            <a:headEnd type="none" w="sm" len="sm"/>
            <a:tailEnd type="none" w="sm" len="sm"/>
          </a:ln>
        </p:spPr>
      </p:sp>
      <p:sp>
        <p:nvSpPr>
          <p:cNvPr id="6" name="AutoShape 6"/>
          <p:cNvSpPr/>
          <p:nvPr/>
        </p:nvSpPr>
        <p:spPr>
          <a:xfrm>
            <a:off x="58478" y="9258300"/>
            <a:ext cx="8507337" cy="0"/>
          </a:xfrm>
          <a:prstGeom prst="line">
            <a:avLst/>
          </a:prstGeom>
          <a:ln w="38100" cap="flat">
            <a:solidFill>
              <a:srgbClr val="F4EADB"/>
            </a:solidFill>
            <a:prstDash val="solid"/>
            <a:headEnd type="none" w="sm" len="sm"/>
            <a:tailEnd type="none" w="sm" len="sm"/>
          </a:ln>
        </p:spPr>
      </p:sp>
      <p:grpSp>
        <p:nvGrpSpPr>
          <p:cNvPr id="7" name="Group 7"/>
          <p:cNvGrpSpPr/>
          <p:nvPr/>
        </p:nvGrpSpPr>
        <p:grpSpPr>
          <a:xfrm>
            <a:off x="-293986" y="-804768"/>
            <a:ext cx="2645371" cy="2645371"/>
            <a:chOff x="0" y="0"/>
            <a:chExt cx="812800" cy="812800"/>
          </a:xfrm>
        </p:grpSpPr>
        <p:sp>
          <p:nvSpPr>
            <p:cNvPr id="8" name="Freeform 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DDBC8A"/>
            </a:solidFill>
          </p:spPr>
        </p:sp>
        <p:sp>
          <p:nvSpPr>
            <p:cNvPr id="9" name="TextBox 9"/>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sp>
        <p:nvSpPr>
          <p:cNvPr id="10" name="TextBox 10"/>
          <p:cNvSpPr txBox="1"/>
          <p:nvPr/>
        </p:nvSpPr>
        <p:spPr>
          <a:xfrm>
            <a:off x="965440" y="167299"/>
            <a:ext cx="7779084" cy="1038225"/>
          </a:xfrm>
          <a:prstGeom prst="rect">
            <a:avLst/>
          </a:prstGeom>
        </p:spPr>
        <p:txBody>
          <a:bodyPr lIns="0" tIns="0" rIns="0" bIns="0" rtlCol="0" anchor="t">
            <a:spAutoFit/>
          </a:bodyPr>
          <a:lstStyle/>
          <a:p>
            <a:pPr>
              <a:lnSpc>
                <a:spcPts val="7680"/>
              </a:lnSpc>
            </a:pPr>
            <a:r>
              <a:rPr lang="en-US" sz="6400">
                <a:solidFill>
                  <a:srgbClr val="F4EADB"/>
                </a:solidFill>
                <a:latin typeface="Bodoni FLF Italics"/>
              </a:rPr>
              <a:t>Our placement fees: </a:t>
            </a:r>
          </a:p>
        </p:txBody>
      </p:sp>
      <p:sp>
        <p:nvSpPr>
          <p:cNvPr id="11" name="Freeform 11"/>
          <p:cNvSpPr/>
          <p:nvPr/>
        </p:nvSpPr>
        <p:spPr>
          <a:xfrm>
            <a:off x="299191" y="1582371"/>
            <a:ext cx="565325" cy="470633"/>
          </a:xfrm>
          <a:custGeom>
            <a:avLst/>
            <a:gdLst/>
            <a:ahLst/>
            <a:cxnLst/>
            <a:rect l="l" t="t" r="r" b="b"/>
            <a:pathLst>
              <a:path w="565325" h="470633">
                <a:moveTo>
                  <a:pt x="0" y="0"/>
                </a:moveTo>
                <a:lnTo>
                  <a:pt x="565325" y="0"/>
                </a:lnTo>
                <a:lnTo>
                  <a:pt x="565325" y="470633"/>
                </a:lnTo>
                <a:lnTo>
                  <a:pt x="0" y="47063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2" name="Freeform 12"/>
          <p:cNvSpPr/>
          <p:nvPr/>
        </p:nvSpPr>
        <p:spPr>
          <a:xfrm flipH="1">
            <a:off x="10202926" y="1347054"/>
            <a:ext cx="565325" cy="470633"/>
          </a:xfrm>
          <a:custGeom>
            <a:avLst/>
            <a:gdLst/>
            <a:ahLst/>
            <a:cxnLst/>
            <a:rect l="l" t="t" r="r" b="b"/>
            <a:pathLst>
              <a:path w="565325" h="470633">
                <a:moveTo>
                  <a:pt x="565325" y="0"/>
                </a:moveTo>
                <a:lnTo>
                  <a:pt x="0" y="0"/>
                </a:lnTo>
                <a:lnTo>
                  <a:pt x="0" y="470633"/>
                </a:lnTo>
                <a:lnTo>
                  <a:pt x="565325" y="470633"/>
                </a:lnTo>
                <a:lnTo>
                  <a:pt x="565325"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3" name="TextBox 13"/>
          <p:cNvSpPr txBox="1"/>
          <p:nvPr/>
        </p:nvSpPr>
        <p:spPr>
          <a:xfrm>
            <a:off x="1521681" y="1367790"/>
            <a:ext cx="9637254" cy="804544"/>
          </a:xfrm>
          <a:prstGeom prst="rect">
            <a:avLst/>
          </a:prstGeom>
        </p:spPr>
        <p:txBody>
          <a:bodyPr lIns="0" tIns="0" rIns="0" bIns="0" rtlCol="0" anchor="t">
            <a:spAutoFit/>
          </a:bodyPr>
          <a:lstStyle/>
          <a:p>
            <a:pPr algn="ctr">
              <a:lnSpc>
                <a:spcPts val="6580"/>
              </a:lnSpc>
              <a:spcBef>
                <a:spcPct val="0"/>
              </a:spcBef>
            </a:pPr>
            <a:r>
              <a:rPr lang="en-US" sz="4700">
                <a:solidFill>
                  <a:srgbClr val="7B5006"/>
                </a:solidFill>
                <a:latin typeface="Dream Avenue"/>
              </a:rPr>
              <a:t>WHAT DOES IT INCLUDE??</a:t>
            </a:r>
          </a:p>
        </p:txBody>
      </p:sp>
      <p:sp>
        <p:nvSpPr>
          <p:cNvPr id="14" name="TextBox 14"/>
          <p:cNvSpPr txBox="1"/>
          <p:nvPr/>
        </p:nvSpPr>
        <p:spPr>
          <a:xfrm>
            <a:off x="1463508" y="1085904"/>
            <a:ext cx="9753600" cy="731783"/>
          </a:xfrm>
          <a:prstGeom prst="rect">
            <a:avLst/>
          </a:prstGeom>
        </p:spPr>
        <p:txBody>
          <a:bodyPr lIns="0" tIns="0" rIns="0" bIns="0" rtlCol="0" anchor="t">
            <a:spAutoFit/>
          </a:bodyPr>
          <a:lstStyle/>
          <a:p>
            <a:pPr algn="ctr">
              <a:lnSpc>
                <a:spcPts val="2660"/>
              </a:lnSpc>
            </a:pPr>
            <a:r>
              <a:rPr lang="en-US" sz="1900">
                <a:solidFill>
                  <a:srgbClr val="7B5006"/>
                </a:solidFill>
                <a:latin typeface="Garet"/>
              </a:rPr>
              <a:t>PRIVATE SECTOR PLACEMENTS</a:t>
            </a:r>
          </a:p>
          <a:p>
            <a:pPr algn="ctr">
              <a:lnSpc>
                <a:spcPts val="700"/>
              </a:lnSpc>
            </a:pPr>
            <a:endParaRPr lang="en-US" sz="1900">
              <a:solidFill>
                <a:srgbClr val="7B5006"/>
              </a:solidFill>
              <a:latin typeface="Garet"/>
            </a:endParaRPr>
          </a:p>
          <a:p>
            <a:pPr algn="ctr">
              <a:lnSpc>
                <a:spcPts val="2660"/>
              </a:lnSpc>
              <a:spcBef>
                <a:spcPct val="0"/>
              </a:spcBef>
            </a:pPr>
            <a:endParaRPr lang="en-US" sz="1900">
              <a:solidFill>
                <a:srgbClr val="7B5006"/>
              </a:solidFill>
              <a:latin typeface="Garet"/>
            </a:endParaRPr>
          </a:p>
        </p:txBody>
      </p:sp>
      <p:grpSp>
        <p:nvGrpSpPr>
          <p:cNvPr id="15" name="Group 15"/>
          <p:cNvGrpSpPr/>
          <p:nvPr/>
        </p:nvGrpSpPr>
        <p:grpSpPr>
          <a:xfrm>
            <a:off x="1149987" y="2229174"/>
            <a:ext cx="3263819" cy="6085839"/>
            <a:chOff x="0" y="0"/>
            <a:chExt cx="4351759" cy="8114451"/>
          </a:xfrm>
        </p:grpSpPr>
        <p:grpSp>
          <p:nvGrpSpPr>
            <p:cNvPr id="16" name="Group 16"/>
            <p:cNvGrpSpPr/>
            <p:nvPr/>
          </p:nvGrpSpPr>
          <p:grpSpPr>
            <a:xfrm>
              <a:off x="0" y="0"/>
              <a:ext cx="4351759" cy="8114451"/>
              <a:chOff x="0" y="0"/>
              <a:chExt cx="761403" cy="1419740"/>
            </a:xfrm>
          </p:grpSpPr>
          <p:sp>
            <p:nvSpPr>
              <p:cNvPr id="17" name="Freeform 17"/>
              <p:cNvSpPr/>
              <p:nvPr/>
            </p:nvSpPr>
            <p:spPr>
              <a:xfrm>
                <a:off x="0" y="0"/>
                <a:ext cx="761403" cy="1419740"/>
              </a:xfrm>
              <a:custGeom>
                <a:avLst/>
                <a:gdLst/>
                <a:ahLst/>
                <a:cxnLst/>
                <a:rect l="l" t="t" r="r" b="b"/>
                <a:pathLst>
                  <a:path w="761403" h="1419740">
                    <a:moveTo>
                      <a:pt x="253938" y="19070"/>
                    </a:moveTo>
                    <a:cubicBezTo>
                      <a:pt x="292847" y="7556"/>
                      <a:pt x="337351" y="0"/>
                      <a:pt x="380906" y="0"/>
                    </a:cubicBezTo>
                    <a:cubicBezTo>
                      <a:pt x="424463" y="0"/>
                      <a:pt x="466375" y="6476"/>
                      <a:pt x="504999" y="17990"/>
                    </a:cubicBezTo>
                    <a:cubicBezTo>
                      <a:pt x="505822" y="18350"/>
                      <a:pt x="506643" y="18350"/>
                      <a:pt x="507465" y="18710"/>
                    </a:cubicBezTo>
                    <a:cubicBezTo>
                      <a:pt x="652513" y="64765"/>
                      <a:pt x="759348" y="186379"/>
                      <a:pt x="761403" y="341984"/>
                    </a:cubicBezTo>
                    <a:lnTo>
                      <a:pt x="761403" y="1419740"/>
                    </a:lnTo>
                    <a:lnTo>
                      <a:pt x="0" y="1419740"/>
                    </a:lnTo>
                    <a:lnTo>
                      <a:pt x="0" y="342784"/>
                    </a:lnTo>
                    <a:cubicBezTo>
                      <a:pt x="2055" y="185660"/>
                      <a:pt x="107246" y="64045"/>
                      <a:pt x="253938" y="19070"/>
                    </a:cubicBezTo>
                    <a:close/>
                  </a:path>
                </a:pathLst>
              </a:custGeom>
              <a:solidFill>
                <a:srgbClr val="FAE6D4"/>
              </a:solidFill>
            </p:spPr>
          </p:sp>
          <p:sp>
            <p:nvSpPr>
              <p:cNvPr id="18" name="TextBox 18"/>
              <p:cNvSpPr txBox="1"/>
              <p:nvPr/>
            </p:nvSpPr>
            <p:spPr>
              <a:xfrm>
                <a:off x="0" y="117475"/>
                <a:ext cx="660400" cy="695325"/>
              </a:xfrm>
              <a:prstGeom prst="rect">
                <a:avLst/>
              </a:prstGeom>
            </p:spPr>
            <p:txBody>
              <a:bodyPr lIns="50800" tIns="50800" rIns="50800" bIns="50800" rtlCol="0" anchor="ctr"/>
              <a:lstStyle/>
              <a:p>
                <a:pPr algn="ctr">
                  <a:lnSpc>
                    <a:spcPts val="1679"/>
                  </a:lnSpc>
                </a:pPr>
                <a:endParaRPr/>
              </a:p>
            </p:txBody>
          </p:sp>
        </p:grpSp>
        <p:sp>
          <p:nvSpPr>
            <p:cNvPr id="19" name="TextBox 19"/>
            <p:cNvSpPr txBox="1"/>
            <p:nvPr/>
          </p:nvSpPr>
          <p:spPr>
            <a:xfrm>
              <a:off x="697015" y="567663"/>
              <a:ext cx="2662951" cy="1087477"/>
            </a:xfrm>
            <a:prstGeom prst="rect">
              <a:avLst/>
            </a:prstGeom>
          </p:spPr>
          <p:txBody>
            <a:bodyPr lIns="0" tIns="0" rIns="0" bIns="0" rtlCol="0" anchor="t">
              <a:spAutoFit/>
            </a:bodyPr>
            <a:lstStyle/>
            <a:p>
              <a:pPr algn="ctr">
                <a:lnSpc>
                  <a:spcPts val="2240"/>
                </a:lnSpc>
              </a:pPr>
              <a:r>
                <a:rPr lang="en-US" sz="1600" dirty="0">
                  <a:solidFill>
                    <a:srgbClr val="7B5006"/>
                  </a:solidFill>
                  <a:latin typeface="Garet"/>
                </a:rPr>
                <a:t>GOLD SERVICE </a:t>
              </a:r>
            </a:p>
            <a:p>
              <a:pPr algn="ctr">
                <a:lnSpc>
                  <a:spcPts val="2240"/>
                </a:lnSpc>
              </a:pPr>
              <a:r>
                <a:rPr lang="en-US" sz="1600" dirty="0">
                  <a:solidFill>
                    <a:srgbClr val="7B5006"/>
                  </a:solidFill>
                  <a:latin typeface="Garet"/>
                </a:rPr>
                <a:t>$1999.99</a:t>
              </a:r>
            </a:p>
            <a:p>
              <a:pPr algn="ctr">
                <a:lnSpc>
                  <a:spcPts val="980"/>
                </a:lnSpc>
              </a:pPr>
              <a:r>
                <a:rPr lang="en-US" sz="700" dirty="0">
                  <a:solidFill>
                    <a:srgbClr val="7B5006"/>
                  </a:solidFill>
                  <a:latin typeface="Garet"/>
                </a:rPr>
                <a:t>FULL TIME CANDIDATES</a:t>
              </a:r>
            </a:p>
            <a:p>
              <a:pPr algn="ctr">
                <a:lnSpc>
                  <a:spcPts val="980"/>
                </a:lnSpc>
                <a:spcBef>
                  <a:spcPct val="0"/>
                </a:spcBef>
              </a:pPr>
              <a:r>
                <a:rPr lang="en-US" sz="700" dirty="0">
                  <a:solidFill>
                    <a:srgbClr val="7B5006"/>
                  </a:solidFill>
                  <a:latin typeface="Garet"/>
                </a:rPr>
                <a:t>***PR PLACEMENT FEE IS $3000.00 </a:t>
              </a:r>
            </a:p>
          </p:txBody>
        </p:sp>
        <p:sp>
          <p:nvSpPr>
            <p:cNvPr id="20" name="TextBox 20"/>
            <p:cNvSpPr txBox="1"/>
            <p:nvPr/>
          </p:nvSpPr>
          <p:spPr>
            <a:xfrm>
              <a:off x="123041" y="2650275"/>
              <a:ext cx="4105678" cy="4045796"/>
            </a:xfrm>
            <a:prstGeom prst="rect">
              <a:avLst/>
            </a:prstGeom>
          </p:spPr>
          <p:txBody>
            <a:bodyPr lIns="0" tIns="0" rIns="0" bIns="0" rtlCol="0" anchor="t">
              <a:spAutoFit/>
            </a:bodyPr>
            <a:lstStyle/>
            <a:p>
              <a:pPr marL="237495" lvl="1" indent="-118748">
                <a:lnSpc>
                  <a:spcPts val="1540"/>
                </a:lnSpc>
                <a:buFont typeface="Arial"/>
                <a:buChar char="•"/>
              </a:pPr>
              <a:r>
                <a:rPr lang="en-US" sz="1100">
                  <a:solidFill>
                    <a:srgbClr val="7B5006"/>
                  </a:solidFill>
                  <a:latin typeface="Canva Sans"/>
                </a:rPr>
                <a:t>MEET WITH FAMILY FOR DETAILS</a:t>
              </a:r>
            </a:p>
            <a:p>
              <a:pPr>
                <a:lnSpc>
                  <a:spcPts val="1540"/>
                </a:lnSpc>
              </a:pPr>
              <a:endParaRPr lang="en-US" sz="1100">
                <a:solidFill>
                  <a:srgbClr val="7B5006"/>
                </a:solidFill>
                <a:latin typeface="Canva Sans"/>
              </a:endParaRPr>
            </a:p>
            <a:p>
              <a:pPr marL="237495" lvl="1" indent="-118748">
                <a:lnSpc>
                  <a:spcPts val="1540"/>
                </a:lnSpc>
                <a:buFont typeface="Arial"/>
                <a:buChar char="•"/>
              </a:pPr>
              <a:r>
                <a:rPr lang="en-US" sz="1100">
                  <a:solidFill>
                    <a:srgbClr val="7B5006"/>
                  </a:solidFill>
                  <a:latin typeface="Canva Sans"/>
                </a:rPr>
                <a:t>WE CREATE A JOB DESCRIPTION AND ADVERTISE THE POSITION</a:t>
              </a:r>
            </a:p>
            <a:p>
              <a:pPr>
                <a:lnSpc>
                  <a:spcPts val="1540"/>
                </a:lnSpc>
              </a:pPr>
              <a:endParaRPr lang="en-US" sz="1100">
                <a:solidFill>
                  <a:srgbClr val="7B5006"/>
                </a:solidFill>
                <a:latin typeface="Canva Sans"/>
              </a:endParaRPr>
            </a:p>
            <a:p>
              <a:pPr marL="237495" lvl="1" indent="-118748">
                <a:lnSpc>
                  <a:spcPts val="1540"/>
                </a:lnSpc>
                <a:buFont typeface="Arial"/>
                <a:buChar char="•"/>
              </a:pPr>
              <a:r>
                <a:rPr lang="en-US" sz="1100">
                  <a:solidFill>
                    <a:srgbClr val="7B5006"/>
                  </a:solidFill>
                  <a:latin typeface="Canva Sans"/>
                </a:rPr>
                <a:t>SHARE CANDIDATES WITH FAMILY WHO SHOW AN INTEREST IN THE OPPORTUNITY</a:t>
              </a:r>
            </a:p>
            <a:p>
              <a:pPr>
                <a:lnSpc>
                  <a:spcPts val="1540"/>
                </a:lnSpc>
              </a:pPr>
              <a:endParaRPr lang="en-US" sz="1100">
                <a:solidFill>
                  <a:srgbClr val="7B5006"/>
                </a:solidFill>
                <a:latin typeface="Canva Sans"/>
              </a:endParaRPr>
            </a:p>
            <a:p>
              <a:pPr marL="237495" lvl="1" indent="-118748">
                <a:lnSpc>
                  <a:spcPts val="1540"/>
                </a:lnSpc>
                <a:buFont typeface="Arial"/>
                <a:buChar char="•"/>
              </a:pPr>
              <a:r>
                <a:rPr lang="en-US" sz="1100">
                  <a:solidFill>
                    <a:srgbClr val="7B5006"/>
                  </a:solidFill>
                  <a:latin typeface="Canva Sans"/>
                </a:rPr>
                <a:t>SCHEDULE INITIAL ZOOM CONFERENCE</a:t>
              </a:r>
            </a:p>
            <a:p>
              <a:pPr>
                <a:lnSpc>
                  <a:spcPts val="1540"/>
                </a:lnSpc>
              </a:pPr>
              <a:endParaRPr lang="en-US" sz="1100">
                <a:solidFill>
                  <a:srgbClr val="7B5006"/>
                </a:solidFill>
                <a:latin typeface="Canva Sans"/>
              </a:endParaRPr>
            </a:p>
            <a:p>
              <a:pPr marL="237495" lvl="1" indent="-118748">
                <a:lnSpc>
                  <a:spcPts val="1540"/>
                </a:lnSpc>
                <a:buFont typeface="Arial"/>
                <a:buChar char="•"/>
              </a:pPr>
              <a:r>
                <a:rPr lang="en-US" sz="1100">
                  <a:solidFill>
                    <a:srgbClr val="7B5006"/>
                  </a:solidFill>
                  <a:latin typeface="Canva Sans"/>
                </a:rPr>
                <a:t>PROVIDE A SAMPLE CONTRACT FOR FAMILY AND NANNY FOR PROTECTION</a:t>
              </a:r>
            </a:p>
            <a:p>
              <a:pPr>
                <a:lnSpc>
                  <a:spcPts val="1540"/>
                </a:lnSpc>
              </a:pPr>
              <a:r>
                <a:rPr lang="en-US" sz="1100">
                  <a:solidFill>
                    <a:srgbClr val="7B5006"/>
                  </a:solidFill>
                  <a:latin typeface="Canva Sans"/>
                </a:rPr>
                <a:t> </a:t>
              </a:r>
            </a:p>
            <a:p>
              <a:pPr>
                <a:lnSpc>
                  <a:spcPts val="1540"/>
                </a:lnSpc>
              </a:pPr>
              <a:endParaRPr lang="en-US" sz="1100">
                <a:solidFill>
                  <a:srgbClr val="7B5006"/>
                </a:solidFill>
                <a:latin typeface="Canva Sans"/>
              </a:endParaRPr>
            </a:p>
            <a:p>
              <a:pPr>
                <a:lnSpc>
                  <a:spcPts val="1540"/>
                </a:lnSpc>
              </a:pPr>
              <a:r>
                <a:rPr lang="en-US" sz="1100">
                  <a:solidFill>
                    <a:srgbClr val="7B5006"/>
                  </a:solidFill>
                  <a:latin typeface="Canva Sans"/>
                </a:rPr>
                <a:t> </a:t>
              </a:r>
            </a:p>
          </p:txBody>
        </p:sp>
      </p:grpSp>
      <p:grpSp>
        <p:nvGrpSpPr>
          <p:cNvPr id="21" name="Group 21"/>
          <p:cNvGrpSpPr/>
          <p:nvPr/>
        </p:nvGrpSpPr>
        <p:grpSpPr>
          <a:xfrm>
            <a:off x="6340308" y="2229174"/>
            <a:ext cx="3161370" cy="6172191"/>
            <a:chOff x="0" y="0"/>
            <a:chExt cx="4215160" cy="8229588"/>
          </a:xfrm>
        </p:grpSpPr>
        <p:grpSp>
          <p:nvGrpSpPr>
            <p:cNvPr id="22" name="Group 22"/>
            <p:cNvGrpSpPr/>
            <p:nvPr/>
          </p:nvGrpSpPr>
          <p:grpSpPr>
            <a:xfrm>
              <a:off x="0" y="0"/>
              <a:ext cx="4215160" cy="8229588"/>
              <a:chOff x="0" y="0"/>
              <a:chExt cx="834322" cy="1628913"/>
            </a:xfrm>
          </p:grpSpPr>
          <p:sp>
            <p:nvSpPr>
              <p:cNvPr id="23" name="Freeform 23"/>
              <p:cNvSpPr/>
              <p:nvPr/>
            </p:nvSpPr>
            <p:spPr>
              <a:xfrm>
                <a:off x="0" y="0"/>
                <a:ext cx="834322" cy="1628913"/>
              </a:xfrm>
              <a:custGeom>
                <a:avLst/>
                <a:gdLst/>
                <a:ahLst/>
                <a:cxnLst/>
                <a:rect l="l" t="t" r="r" b="b"/>
                <a:pathLst>
                  <a:path w="834322" h="1628913">
                    <a:moveTo>
                      <a:pt x="278258" y="19070"/>
                    </a:moveTo>
                    <a:cubicBezTo>
                      <a:pt x="320893" y="7556"/>
                      <a:pt x="369659" y="0"/>
                      <a:pt x="417386" y="0"/>
                    </a:cubicBezTo>
                    <a:cubicBezTo>
                      <a:pt x="465114" y="0"/>
                      <a:pt x="511040" y="6476"/>
                      <a:pt x="553363" y="17990"/>
                    </a:cubicBezTo>
                    <a:cubicBezTo>
                      <a:pt x="554264" y="18350"/>
                      <a:pt x="555164" y="18350"/>
                      <a:pt x="556065" y="18710"/>
                    </a:cubicBezTo>
                    <a:cubicBezTo>
                      <a:pt x="715004" y="64765"/>
                      <a:pt x="832071" y="186379"/>
                      <a:pt x="834322" y="346630"/>
                    </a:cubicBezTo>
                    <a:lnTo>
                      <a:pt x="834322" y="1628913"/>
                    </a:lnTo>
                    <a:lnTo>
                      <a:pt x="0" y="1628913"/>
                    </a:lnTo>
                    <a:lnTo>
                      <a:pt x="0" y="347582"/>
                    </a:lnTo>
                    <a:cubicBezTo>
                      <a:pt x="2251" y="185660"/>
                      <a:pt x="117517" y="64045"/>
                      <a:pt x="278258" y="19070"/>
                    </a:cubicBezTo>
                    <a:close/>
                  </a:path>
                </a:pathLst>
              </a:custGeom>
              <a:solidFill>
                <a:srgbClr val="FAE6D4"/>
              </a:solidFill>
            </p:spPr>
          </p:sp>
          <p:sp>
            <p:nvSpPr>
              <p:cNvPr id="24" name="TextBox 24"/>
              <p:cNvSpPr txBox="1"/>
              <p:nvPr/>
            </p:nvSpPr>
            <p:spPr>
              <a:xfrm>
                <a:off x="0" y="117475"/>
                <a:ext cx="660400" cy="695325"/>
              </a:xfrm>
              <a:prstGeom prst="rect">
                <a:avLst/>
              </a:prstGeom>
            </p:spPr>
            <p:txBody>
              <a:bodyPr lIns="49650" tIns="49650" rIns="49650" bIns="49650" rtlCol="0" anchor="ctr"/>
              <a:lstStyle/>
              <a:p>
                <a:pPr algn="ctr">
                  <a:lnSpc>
                    <a:spcPts val="1680"/>
                  </a:lnSpc>
                </a:pPr>
                <a:endParaRPr/>
              </a:p>
            </p:txBody>
          </p:sp>
        </p:grpSp>
        <p:sp>
          <p:nvSpPr>
            <p:cNvPr id="25" name="TextBox 25"/>
            <p:cNvSpPr txBox="1"/>
            <p:nvPr/>
          </p:nvSpPr>
          <p:spPr>
            <a:xfrm>
              <a:off x="806251" y="372861"/>
              <a:ext cx="2602660" cy="1209135"/>
            </a:xfrm>
            <a:prstGeom prst="rect">
              <a:avLst/>
            </a:prstGeom>
          </p:spPr>
          <p:txBody>
            <a:bodyPr lIns="0" tIns="0" rIns="0" bIns="0" rtlCol="0" anchor="t">
              <a:spAutoFit/>
            </a:bodyPr>
            <a:lstStyle/>
            <a:p>
              <a:pPr algn="ctr">
                <a:lnSpc>
                  <a:spcPts val="1915"/>
                </a:lnSpc>
              </a:pPr>
              <a:r>
                <a:rPr lang="en-US" sz="1368" dirty="0">
                  <a:solidFill>
                    <a:srgbClr val="7B5006"/>
                  </a:solidFill>
                  <a:latin typeface="Garet"/>
                </a:rPr>
                <a:t>DIAMOND SERVICE 15% OF ANNUAL SALARY</a:t>
              </a:r>
            </a:p>
            <a:p>
              <a:pPr algn="ctr">
                <a:lnSpc>
                  <a:spcPts val="684"/>
                </a:lnSpc>
              </a:pPr>
              <a:r>
                <a:rPr lang="en-US" sz="488" dirty="0">
                  <a:solidFill>
                    <a:srgbClr val="7B5006"/>
                  </a:solidFill>
                  <a:latin typeface="Garet"/>
                </a:rPr>
                <a:t>FULL TIME CANDIDATES </a:t>
              </a:r>
            </a:p>
            <a:p>
              <a:pPr algn="ctr">
                <a:lnSpc>
                  <a:spcPts val="684"/>
                </a:lnSpc>
                <a:spcBef>
                  <a:spcPct val="0"/>
                </a:spcBef>
              </a:pPr>
              <a:r>
                <a:rPr lang="en-US" sz="488" dirty="0">
                  <a:solidFill>
                    <a:srgbClr val="7B5006"/>
                  </a:solidFill>
                  <a:latin typeface="Garet"/>
                </a:rPr>
                <a:t>*** PR PLACEMENT FEE IS 20% </a:t>
              </a:r>
            </a:p>
          </p:txBody>
        </p:sp>
        <p:sp>
          <p:nvSpPr>
            <p:cNvPr id="26" name="TextBox 26"/>
            <p:cNvSpPr txBox="1"/>
            <p:nvPr/>
          </p:nvSpPr>
          <p:spPr>
            <a:xfrm>
              <a:off x="157241" y="2153141"/>
              <a:ext cx="3900677" cy="5762689"/>
            </a:xfrm>
            <a:prstGeom prst="rect">
              <a:avLst/>
            </a:prstGeom>
          </p:spPr>
          <p:txBody>
            <a:bodyPr lIns="0" tIns="0" rIns="0" bIns="0" rtlCol="0" anchor="t">
              <a:spAutoFit/>
            </a:bodyPr>
            <a:lstStyle/>
            <a:p>
              <a:pPr marL="211018" lvl="1" indent="-105509">
                <a:lnSpc>
                  <a:spcPts val="1368"/>
                </a:lnSpc>
                <a:buFont typeface="Arial"/>
                <a:buChar char="•"/>
              </a:pPr>
              <a:r>
                <a:rPr lang="en-US" sz="977" dirty="0">
                  <a:solidFill>
                    <a:srgbClr val="7B5006"/>
                  </a:solidFill>
                  <a:latin typeface="Canva Sans"/>
                </a:rPr>
                <a:t>MEET WITH FAMILY FOR DETAILS</a:t>
              </a:r>
            </a:p>
            <a:p>
              <a:pPr marL="211018" lvl="1" indent="-105509">
                <a:lnSpc>
                  <a:spcPts val="1368"/>
                </a:lnSpc>
                <a:buFont typeface="Arial"/>
                <a:buChar char="•"/>
              </a:pPr>
              <a:r>
                <a:rPr lang="en-US" sz="977" dirty="0">
                  <a:solidFill>
                    <a:srgbClr val="7B5006"/>
                  </a:solidFill>
                  <a:latin typeface="Canva Sans"/>
                </a:rPr>
                <a:t>WE CREATE A JOB DESCRIPTION AND ADVERTISE THE POSITION</a:t>
              </a:r>
            </a:p>
            <a:p>
              <a:pPr marL="211018" lvl="1" indent="-105509">
                <a:lnSpc>
                  <a:spcPts val="1368"/>
                </a:lnSpc>
                <a:buFont typeface="Arial"/>
                <a:buChar char="•"/>
              </a:pPr>
              <a:r>
                <a:rPr lang="en-US" sz="977" dirty="0">
                  <a:solidFill>
                    <a:srgbClr val="7B5006"/>
                  </a:solidFill>
                  <a:latin typeface="Canva Sans"/>
                </a:rPr>
                <a:t>SHORTLIST AND REVIEW CANDIDATES</a:t>
              </a:r>
            </a:p>
            <a:p>
              <a:pPr marL="211018" lvl="1" indent="-105509">
                <a:lnSpc>
                  <a:spcPts val="1368"/>
                </a:lnSpc>
                <a:buFont typeface="Arial"/>
                <a:buChar char="•"/>
              </a:pPr>
              <a:r>
                <a:rPr lang="en-US" sz="977" dirty="0">
                  <a:solidFill>
                    <a:srgbClr val="7B5006"/>
                  </a:solidFill>
                  <a:latin typeface="Canva Sans"/>
                </a:rPr>
                <a:t>INTERVIEW QUALIFIED CANDIDATES</a:t>
              </a:r>
            </a:p>
            <a:p>
              <a:pPr marL="211018" lvl="1" indent="-105509">
                <a:lnSpc>
                  <a:spcPts val="1368"/>
                </a:lnSpc>
                <a:buFont typeface="Arial"/>
                <a:buChar char="•"/>
              </a:pPr>
              <a:r>
                <a:rPr lang="en-US" sz="977" dirty="0">
                  <a:solidFill>
                    <a:srgbClr val="7B5006"/>
                  </a:solidFill>
                  <a:latin typeface="Canva Sans"/>
                </a:rPr>
                <a:t>SHARE PROFILES OF CANDIDATES  </a:t>
              </a:r>
            </a:p>
            <a:p>
              <a:pPr marL="211018" lvl="1" indent="-105509">
                <a:lnSpc>
                  <a:spcPts val="1368"/>
                </a:lnSpc>
                <a:buFont typeface="Arial"/>
                <a:buChar char="•"/>
              </a:pPr>
              <a:r>
                <a:rPr lang="en-US" sz="977" dirty="0">
                  <a:solidFill>
                    <a:srgbClr val="7B5006"/>
                  </a:solidFill>
                  <a:latin typeface="Canva Sans"/>
                </a:rPr>
                <a:t>SET UP INTERVIEW WITH FAMILY</a:t>
              </a:r>
            </a:p>
            <a:p>
              <a:pPr marL="211018" lvl="1" indent="-105509">
                <a:lnSpc>
                  <a:spcPts val="1368"/>
                </a:lnSpc>
                <a:buFont typeface="Arial"/>
                <a:buChar char="•"/>
              </a:pPr>
              <a:r>
                <a:rPr lang="en-US" sz="977" dirty="0">
                  <a:solidFill>
                    <a:srgbClr val="7B5006"/>
                  </a:solidFill>
                  <a:latin typeface="Canva Sans"/>
                </a:rPr>
                <a:t>INITIATE BACKGROUND &amp; REFERENCE CHECKS</a:t>
              </a:r>
            </a:p>
            <a:p>
              <a:pPr marL="211018" lvl="1" indent="-105509">
                <a:lnSpc>
                  <a:spcPts val="1368"/>
                </a:lnSpc>
                <a:buFont typeface="Arial"/>
                <a:buChar char="•"/>
              </a:pPr>
              <a:r>
                <a:rPr lang="en-US" sz="977" dirty="0">
                  <a:solidFill>
                    <a:srgbClr val="7B5006"/>
                  </a:solidFill>
                  <a:latin typeface="Canva Sans"/>
                </a:rPr>
                <a:t>SHARE VETTING PACKAGE WITH FAMILY</a:t>
              </a:r>
            </a:p>
            <a:p>
              <a:pPr marL="211018" lvl="1" indent="-105509">
                <a:lnSpc>
                  <a:spcPts val="1368"/>
                </a:lnSpc>
                <a:buFont typeface="Arial"/>
                <a:buChar char="•"/>
              </a:pPr>
              <a:r>
                <a:rPr lang="en-US" sz="977" dirty="0">
                  <a:solidFill>
                    <a:srgbClr val="7B5006"/>
                  </a:solidFill>
                  <a:latin typeface="Canva Sans"/>
                </a:rPr>
                <a:t>INITIATE A WORKING TRIAL (5DAYS) </a:t>
              </a:r>
            </a:p>
            <a:p>
              <a:pPr marL="211018" lvl="1" indent="-105509">
                <a:lnSpc>
                  <a:spcPts val="1368"/>
                </a:lnSpc>
                <a:buFont typeface="Arial"/>
                <a:buChar char="•"/>
              </a:pPr>
              <a:r>
                <a:rPr lang="en-US" sz="977" dirty="0">
                  <a:solidFill>
                    <a:srgbClr val="7B5006"/>
                  </a:solidFill>
                  <a:latin typeface="Canva Sans"/>
                </a:rPr>
                <a:t>ESTABLISH A START DATE</a:t>
              </a:r>
            </a:p>
            <a:p>
              <a:pPr marL="211018" lvl="1" indent="-105509">
                <a:lnSpc>
                  <a:spcPts val="1368"/>
                </a:lnSpc>
                <a:buFont typeface="Arial"/>
                <a:buChar char="•"/>
              </a:pPr>
              <a:r>
                <a:rPr lang="en-US" sz="977" dirty="0">
                  <a:solidFill>
                    <a:srgbClr val="7B5006"/>
                  </a:solidFill>
                  <a:latin typeface="Canva Sans"/>
                </a:rPr>
                <a:t>MONTHLY CHECK-INS</a:t>
              </a:r>
            </a:p>
            <a:p>
              <a:pPr marL="211018" lvl="1" indent="-105509">
                <a:lnSpc>
                  <a:spcPts val="1368"/>
                </a:lnSpc>
                <a:buFont typeface="Arial"/>
                <a:buChar char="•"/>
              </a:pPr>
              <a:r>
                <a:rPr lang="en-US" sz="977" dirty="0">
                  <a:solidFill>
                    <a:srgbClr val="7B5006"/>
                  </a:solidFill>
                  <a:latin typeface="Canva Sans"/>
                </a:rPr>
                <a:t>REFERRAL TO PAYROLL SERVICES AND HELP WITH ONBOARDING </a:t>
              </a:r>
            </a:p>
            <a:p>
              <a:pPr marL="211018" lvl="1" indent="-105509">
                <a:lnSpc>
                  <a:spcPts val="1368"/>
                </a:lnSpc>
                <a:buFont typeface="Arial"/>
                <a:buChar char="•"/>
              </a:pPr>
              <a:r>
                <a:rPr lang="en-US" sz="977" dirty="0">
                  <a:solidFill>
                    <a:srgbClr val="7B5006"/>
                  </a:solidFill>
                  <a:latin typeface="Canva Sans"/>
                </a:rPr>
                <a:t>SAMPLE CONTRACT FOR FAMILY AND NANNY FOR PROTECTION</a:t>
              </a:r>
            </a:p>
            <a:p>
              <a:pPr marL="211018" lvl="1" indent="-105509">
                <a:lnSpc>
                  <a:spcPts val="1368"/>
                </a:lnSpc>
                <a:buFont typeface="Arial"/>
                <a:buChar char="•"/>
              </a:pPr>
              <a:r>
                <a:rPr lang="en-US" sz="977" dirty="0">
                  <a:solidFill>
                    <a:srgbClr val="7B5006"/>
                  </a:solidFill>
                  <a:latin typeface="Canva Sans"/>
                </a:rPr>
                <a:t>1-YEAR CANDIDATE GUARANTEE</a:t>
              </a:r>
            </a:p>
            <a:p>
              <a:pPr marL="211018" lvl="1" indent="-105509">
                <a:lnSpc>
                  <a:spcPts val="1368"/>
                </a:lnSpc>
                <a:buFont typeface="Arial"/>
                <a:buChar char="•"/>
              </a:pPr>
              <a:r>
                <a:rPr lang="en-US" sz="977" dirty="0">
                  <a:solidFill>
                    <a:srgbClr val="7B5006"/>
                  </a:solidFill>
                  <a:latin typeface="Canva Sans"/>
                </a:rPr>
                <a:t>10 HOUR MEDIATION SERVICES</a:t>
              </a:r>
            </a:p>
            <a:p>
              <a:pPr marL="211018" lvl="1" indent="-105509">
                <a:lnSpc>
                  <a:spcPts val="1368"/>
                </a:lnSpc>
                <a:buFont typeface="Arial"/>
                <a:buChar char="•"/>
              </a:pPr>
              <a:r>
                <a:rPr lang="en-US" sz="977" dirty="0">
                  <a:solidFill>
                    <a:srgbClr val="7B5006"/>
                  </a:solidFill>
                  <a:latin typeface="Canva Sans"/>
                </a:rPr>
                <a:t>DRAFT OF FAMILY NDA AGREEMENT FOR NANNY AND FAMILY PROTECTION </a:t>
              </a:r>
            </a:p>
            <a:p>
              <a:pPr marL="211018" lvl="1" indent="-105509">
                <a:lnSpc>
                  <a:spcPts val="1368"/>
                </a:lnSpc>
                <a:buFont typeface="Arial"/>
                <a:buChar char="•"/>
              </a:pPr>
              <a:r>
                <a:rPr lang="en-US" sz="977" dirty="0">
                  <a:solidFill>
                    <a:srgbClr val="7B5006"/>
                  </a:solidFill>
                  <a:latin typeface="Canva Sans"/>
                </a:rPr>
                <a:t>NO PHONE WHILE ON DUTY GUARANTEE  </a:t>
              </a:r>
            </a:p>
            <a:p>
              <a:pPr>
                <a:lnSpc>
                  <a:spcPts val="1505"/>
                </a:lnSpc>
              </a:pPr>
              <a:endParaRPr lang="en-US" sz="977" dirty="0">
                <a:solidFill>
                  <a:srgbClr val="7B5006"/>
                </a:solidFill>
                <a:latin typeface="Canva Sans"/>
              </a:endParaRPr>
            </a:p>
            <a:p>
              <a:pPr>
                <a:lnSpc>
                  <a:spcPts val="1505"/>
                </a:lnSpc>
              </a:pPr>
              <a:r>
                <a:rPr lang="en-US" sz="1075" dirty="0">
                  <a:solidFill>
                    <a:srgbClr val="7B5006"/>
                  </a:solidFill>
                  <a:latin typeface="Canva Sans"/>
                </a:rPr>
                <a:t> </a:t>
              </a: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15094</TotalTime>
  <Words>1681</Words>
  <Application>Microsoft Macintosh PowerPoint</Application>
  <PresentationFormat>Custom</PresentationFormat>
  <Paragraphs>163</Paragraphs>
  <Slides>10</Slides>
  <Notes>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10</vt:i4>
      </vt:variant>
    </vt:vector>
  </HeadingPairs>
  <TitlesOfParts>
    <vt:vector size="24" baseType="lpstr">
      <vt:lpstr>IBM Plex Sans Condensed Bold Italics</vt:lpstr>
      <vt:lpstr>Dream Avenue</vt:lpstr>
      <vt:lpstr>Alice</vt:lpstr>
      <vt:lpstr>Canva Sans</vt:lpstr>
      <vt:lpstr>Garet</vt:lpstr>
      <vt:lpstr>Aileron Regular</vt:lpstr>
      <vt:lpstr>The Seasons Light</vt:lpstr>
      <vt:lpstr>Calibri</vt:lpstr>
      <vt:lpstr>Beautifully Delicious Script</vt:lpstr>
      <vt:lpstr>IBM Plex Sans Condensed Bold</vt:lpstr>
      <vt:lpstr>Bodoni FLF Italics</vt:lpstr>
      <vt:lpstr>Arial</vt:lpstr>
      <vt:lpstr>Open Sans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House Managers Network Intro</dc:title>
  <cp:lastModifiedBy>Microsoft Office User</cp:lastModifiedBy>
  <cp:revision>5</cp:revision>
  <dcterms:created xsi:type="dcterms:W3CDTF">2006-08-16T00:00:00Z</dcterms:created>
  <dcterms:modified xsi:type="dcterms:W3CDTF">2023-08-17T13:12:11Z</dcterms:modified>
  <dc:identifier>DAFmjU3HYvE</dc:identifier>
</cp:coreProperties>
</file>